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33"/>
  </p:notesMasterIdLst>
  <p:sldIdLst>
    <p:sldId id="283" r:id="rId2"/>
    <p:sldId id="257" r:id="rId3"/>
    <p:sldId id="259" r:id="rId4"/>
    <p:sldId id="280" r:id="rId5"/>
    <p:sldId id="293" r:id="rId6"/>
    <p:sldId id="264" r:id="rId7"/>
    <p:sldId id="289" r:id="rId8"/>
    <p:sldId id="287" r:id="rId9"/>
    <p:sldId id="288" r:id="rId10"/>
    <p:sldId id="268" r:id="rId11"/>
    <p:sldId id="296" r:id="rId12"/>
    <p:sldId id="294" r:id="rId13"/>
    <p:sldId id="271" r:id="rId14"/>
    <p:sldId id="297" r:id="rId15"/>
    <p:sldId id="298" r:id="rId16"/>
    <p:sldId id="311" r:id="rId17"/>
    <p:sldId id="302" r:id="rId18"/>
    <p:sldId id="301" r:id="rId19"/>
    <p:sldId id="300" r:id="rId20"/>
    <p:sldId id="299" r:id="rId21"/>
    <p:sldId id="310" r:id="rId22"/>
    <p:sldId id="305" r:id="rId23"/>
    <p:sldId id="306" r:id="rId24"/>
    <p:sldId id="309" r:id="rId25"/>
    <p:sldId id="308" r:id="rId26"/>
    <p:sldId id="312" r:id="rId27"/>
    <p:sldId id="307" r:id="rId28"/>
    <p:sldId id="272" r:id="rId29"/>
    <p:sldId id="275" r:id="rId30"/>
    <p:sldId id="277" r:id="rId31"/>
    <p:sldId id="281"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80" autoAdjust="0"/>
  </p:normalViewPr>
  <p:slideViewPr>
    <p:cSldViewPr>
      <p:cViewPr>
        <p:scale>
          <a:sx n="90" d="100"/>
          <a:sy n="90" d="100"/>
        </p:scale>
        <p:origin x="-1267"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CF737A-98B3-4C09-A47E-ED7A3A2E6E27}" type="datetimeFigureOut">
              <a:rPr lang="en-US" smtClean="0"/>
              <a:pPr/>
              <a:t>7/18/2018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78C5A3-A54D-4645-9E53-E11E43A34663}" type="slidenum">
              <a:rPr lang="en-US" smtClean="0"/>
              <a:pPr/>
              <a:t>‹#›</a:t>
            </a:fld>
            <a:endParaRPr lang="en-US"/>
          </a:p>
        </p:txBody>
      </p:sp>
    </p:spTree>
    <p:extLst>
      <p:ext uri="{BB962C8B-B14F-4D97-AF65-F5344CB8AC3E}">
        <p14:creationId xmlns:p14="http://schemas.microsoft.com/office/powerpoint/2010/main" val="14150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78C5A3-A54D-4645-9E53-E11E43A34663}" type="slidenum">
              <a:rPr lang="en-US" smtClean="0"/>
              <a:pPr/>
              <a:t>2</a:t>
            </a:fld>
            <a:endParaRPr lang="en-US"/>
          </a:p>
        </p:txBody>
      </p:sp>
    </p:spTree>
    <p:extLst>
      <p:ext uri="{BB962C8B-B14F-4D97-AF65-F5344CB8AC3E}">
        <p14:creationId xmlns:p14="http://schemas.microsoft.com/office/powerpoint/2010/main" val="218570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81AA9B40-E4BC-4A29-9E4A-4F8A7F46CA5F}" type="datetimeFigureOut">
              <a:rPr lang="en-US" smtClean="0"/>
              <a:pPr/>
              <a:t>7/18/2018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50113F6D-7D22-4E77-A9D5-F41BC00F2575}"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1AA9B40-E4BC-4A29-9E4A-4F8A7F46CA5F}" type="datetimeFigureOut">
              <a:rPr lang="en-US" smtClean="0"/>
              <a:pPr/>
              <a:t>7/18/2018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13F6D-7D22-4E77-A9D5-F41BC00F2575}"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1AA9B40-E4BC-4A29-9E4A-4F8A7F46CA5F}" type="datetimeFigureOut">
              <a:rPr lang="en-US" smtClean="0"/>
              <a:pPr/>
              <a:t>7/18/2018</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50113F6D-7D22-4E77-A9D5-F41BC00F257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1AA9B40-E4BC-4A29-9E4A-4F8A7F46CA5F}" type="datetimeFigureOut">
              <a:rPr lang="en-US" smtClean="0"/>
              <a:pPr/>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13F6D-7D22-4E77-A9D5-F41BC00F2575}"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81AA9B40-E4BC-4A29-9E4A-4F8A7F46CA5F}" type="datetimeFigureOut">
              <a:rPr lang="en-US" smtClean="0"/>
              <a:pPr/>
              <a:t>7/18/2018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13F6D-7D22-4E77-A9D5-F41BC00F2575}"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1AA9B40-E4BC-4A29-9E4A-4F8A7F46CA5F}" type="datetimeFigureOut">
              <a:rPr lang="en-US" smtClean="0"/>
              <a:pPr/>
              <a:t>7/18/2018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A9B40-E4BC-4A29-9E4A-4F8A7F46CA5F}" type="datetimeFigureOut">
              <a:rPr lang="en-US" smtClean="0"/>
              <a:pPr/>
              <a:t>7/18/2018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13F6D-7D22-4E77-A9D5-F41BC00F25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AA9B40-E4BC-4A29-9E4A-4F8A7F46CA5F}" type="datetimeFigureOut">
              <a:rPr lang="en-US" smtClean="0"/>
              <a:pPr/>
              <a:t>7/18/2018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13F6D-7D22-4E77-A9D5-F41BC00F2575}"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AA9B40-E4BC-4A29-9E4A-4F8A7F46CA5F}" type="datetimeFigureOut">
              <a:rPr lang="en-US" smtClean="0"/>
              <a:pPr/>
              <a:t>7/18/2018</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50113F6D-7D22-4E77-A9D5-F41BC00F2575}"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AA9B40-E4BC-4A29-9E4A-4F8A7F46CA5F}" type="datetimeFigureOut">
              <a:rPr lang="en-US" smtClean="0"/>
              <a:pPr/>
              <a:t>7/18/2018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0113F6D-7D22-4E77-A9D5-F41BC00F25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utorialspoint.com/php/index.htm" TargetMode="External"/><Relationship Id="rId2" Type="http://schemas.openxmlformats.org/officeDocument/2006/relationships/hyperlink" Target="https://en.wikipedia.org/wiki/HTML" TargetMode="External"/><Relationship Id="rId1" Type="http://schemas.openxmlformats.org/officeDocument/2006/relationships/slideLayout" Target="../slideLayouts/slideLayout2.xml"/><Relationship Id="rId6" Type="http://schemas.openxmlformats.org/officeDocument/2006/relationships/hyperlink" Target="https://www.w3schools.com/css/" TargetMode="External"/><Relationship Id="rId5" Type="http://schemas.openxmlformats.org/officeDocument/2006/relationships/hyperlink" Target="https://en.wikipedia.org/wiki/Indian_Police_Service" TargetMode="External"/><Relationship Id="rId4" Type="http://schemas.openxmlformats.org/officeDocument/2006/relationships/hyperlink" Target="https://ips.gov.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57200"/>
            <a:ext cx="8229600" cy="5909310"/>
          </a:xfrm>
          <a:prstGeom prst="rect">
            <a:avLst/>
          </a:prstGeom>
        </p:spPr>
        <p:txBody>
          <a:bodyPr wrap="square">
            <a:spAutoFit/>
          </a:bodyPr>
          <a:lstStyle/>
          <a:p>
            <a:pPr lvl="0" algn="ctr" eaLnBrk="0" fontAlgn="base" hangingPunct="0">
              <a:spcBef>
                <a:spcPct val="0"/>
              </a:spcBef>
              <a:spcAft>
                <a:spcPct val="0"/>
              </a:spcAft>
            </a:pPr>
            <a:r>
              <a:rPr lang="en-US" b="1" dirty="0" smtClean="0">
                <a:latin typeface="Times New Roman" pitchFamily="18" charset="0"/>
                <a:cs typeface="Times New Roman" pitchFamily="18" charset="0"/>
              </a:rPr>
              <a:t>E-COPS</a:t>
            </a:r>
          </a:p>
          <a:p>
            <a:pPr lvl="0" algn="ctr" eaLnBrk="0" fontAlgn="base" hangingPunct="0">
              <a:spcBef>
                <a:spcPct val="0"/>
              </a:spcBef>
              <a:spcAft>
                <a:spcPct val="0"/>
              </a:spcAft>
            </a:pPr>
            <a:r>
              <a:rPr lang="en-US" b="1" dirty="0" smtClean="0">
                <a:latin typeface="Times New Roman" pitchFamily="18" charset="0"/>
                <a:cs typeface="Times New Roman" pitchFamily="18" charset="0"/>
              </a:rPr>
              <a:t>(Police Online Crime </a:t>
            </a:r>
            <a:r>
              <a:rPr lang="en-US" b="1" dirty="0" smtClean="0">
                <a:latin typeface="Times New Roman" pitchFamily="18" charset="0"/>
                <a:cs typeface="Times New Roman" pitchFamily="18" charset="0"/>
              </a:rPr>
              <a:t>Investigation </a:t>
            </a:r>
            <a:r>
              <a:rPr lang="en-US" b="1" dirty="0" smtClean="0">
                <a:latin typeface="Times New Roman" pitchFamily="18" charset="0"/>
                <a:cs typeface="Times New Roman" pitchFamily="18" charset="0"/>
              </a:rPr>
              <a:t>System)</a:t>
            </a:r>
            <a:endParaRPr lang="en-US" b="1" dirty="0">
              <a:latin typeface="Times New Roman" pitchFamily="18" charset="0"/>
              <a:cs typeface="Times New Roman" pitchFamily="18" charset="0"/>
            </a:endParaRPr>
          </a:p>
          <a:p>
            <a:pPr lvl="0" algn="ctr" eaLnBrk="0" fontAlgn="base" hangingPunct="0">
              <a:spcBef>
                <a:spcPct val="0"/>
              </a:spcBef>
              <a:spcAft>
                <a:spcPct val="0"/>
              </a:spcAft>
            </a:pPr>
            <a:r>
              <a:rPr lang="en-US" b="1" dirty="0">
                <a:latin typeface="Times New Roman" pitchFamily="18" charset="0"/>
                <a:cs typeface="Times New Roman" pitchFamily="18" charset="0"/>
              </a:rPr>
              <a:t>Submitted in </a:t>
            </a:r>
          </a:p>
          <a:p>
            <a:pPr lvl="0" algn="ctr" eaLnBrk="0" fontAlgn="base" hangingPunct="0">
              <a:spcBef>
                <a:spcPct val="0"/>
              </a:spcBef>
              <a:spcAft>
                <a:spcPct val="0"/>
              </a:spcAft>
            </a:pPr>
            <a:r>
              <a:rPr lang="en-US" b="1" dirty="0">
                <a:latin typeface="Times New Roman" pitchFamily="18" charset="0"/>
                <a:cs typeface="Times New Roman" pitchFamily="18" charset="0"/>
              </a:rPr>
              <a:t>Partial fulfillment of the Requirement of the </a:t>
            </a:r>
          </a:p>
          <a:p>
            <a:pPr lvl="0" algn="ctr" eaLnBrk="0" fontAlgn="base" hangingPunct="0">
              <a:spcBef>
                <a:spcPct val="0"/>
              </a:spcBef>
              <a:spcAft>
                <a:spcPct val="0"/>
              </a:spcAft>
            </a:pPr>
            <a:r>
              <a:rPr lang="en-US" b="1" dirty="0">
                <a:latin typeface="Times New Roman" pitchFamily="18" charset="0"/>
                <a:cs typeface="Times New Roman" pitchFamily="18" charset="0"/>
              </a:rPr>
              <a:t>Degree of </a:t>
            </a:r>
            <a:r>
              <a:rPr lang="en-US" b="1" dirty="0" smtClean="0">
                <a:latin typeface="Times New Roman" pitchFamily="18" charset="0"/>
                <a:cs typeface="Times New Roman" pitchFamily="18" charset="0"/>
              </a:rPr>
              <a:t> Bachelor </a:t>
            </a:r>
            <a:r>
              <a:rPr lang="en-US" b="1" dirty="0">
                <a:latin typeface="Times New Roman" pitchFamily="18" charset="0"/>
                <a:cs typeface="Times New Roman" pitchFamily="18" charset="0"/>
              </a:rPr>
              <a:t>of </a:t>
            </a:r>
            <a:r>
              <a:rPr lang="en-US" b="1" dirty="0" smtClean="0">
                <a:latin typeface="Times New Roman" pitchFamily="18" charset="0"/>
                <a:cs typeface="Times New Roman" pitchFamily="18" charset="0"/>
              </a:rPr>
              <a:t>Technology</a:t>
            </a:r>
            <a:endParaRPr lang="en-US" b="1" dirty="0">
              <a:latin typeface="Times New Roman" pitchFamily="18" charset="0"/>
              <a:cs typeface="Times New Roman" pitchFamily="18" charset="0"/>
            </a:endParaRPr>
          </a:p>
          <a:p>
            <a:pPr lvl="0" algn="ctr" eaLnBrk="0" fontAlgn="base" hangingPunct="0">
              <a:spcBef>
                <a:spcPct val="0"/>
              </a:spcBef>
              <a:spcAft>
                <a:spcPct val="0"/>
              </a:spcAft>
            </a:pPr>
            <a:r>
              <a:rPr lang="en-US" b="1" dirty="0">
                <a:latin typeface="Times New Roman" pitchFamily="18" charset="0"/>
                <a:cs typeface="Times New Roman" pitchFamily="18" charset="0"/>
              </a:rPr>
              <a:t>IN </a:t>
            </a:r>
          </a:p>
          <a:p>
            <a:pPr lvl="0" algn="ctr" eaLnBrk="0" fontAlgn="base" hangingPunct="0">
              <a:spcBef>
                <a:spcPct val="0"/>
              </a:spcBef>
              <a:spcAft>
                <a:spcPct val="0"/>
              </a:spcAft>
            </a:pPr>
            <a:r>
              <a:rPr lang="en-US" b="1" dirty="0">
                <a:latin typeface="Times New Roman" pitchFamily="18" charset="0"/>
                <a:cs typeface="Times New Roman" pitchFamily="18" charset="0"/>
              </a:rPr>
              <a:t>COMPUTER SCIENCE </a:t>
            </a:r>
            <a:r>
              <a:rPr lang="en-US" b="1" dirty="0" smtClean="0">
                <a:latin typeface="Times New Roman" pitchFamily="18" charset="0"/>
                <a:cs typeface="Times New Roman" pitchFamily="18" charset="0"/>
              </a:rPr>
              <a:t>ENGINEERING</a:t>
            </a:r>
          </a:p>
          <a:p>
            <a:pPr lvl="0" algn="ctr" eaLnBrk="0" fontAlgn="base" hangingPunct="0">
              <a:spcBef>
                <a:spcPct val="0"/>
              </a:spcBef>
              <a:spcAft>
                <a:spcPct val="0"/>
              </a:spcAft>
            </a:pPr>
            <a:endParaRPr lang="en-US" b="1" dirty="0" smtClean="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a:latin typeface="Times New Roman" pitchFamily="18" charset="0"/>
              <a:cs typeface="Times New Roman" pitchFamily="18" charset="0"/>
            </a:endParaRPr>
          </a:p>
          <a:p>
            <a:pPr lvl="0" algn="ctr" eaLnBrk="0" fontAlgn="base" hangingPunct="0">
              <a:spcBef>
                <a:spcPct val="0"/>
              </a:spcBef>
              <a:spcAft>
                <a:spcPct val="0"/>
              </a:spcAft>
            </a:pPr>
            <a:endParaRPr lang="en-US" b="1" dirty="0" smtClean="0">
              <a:latin typeface="Times New Roman" pitchFamily="18" charset="0"/>
              <a:cs typeface="Times New Roman" pitchFamily="18" charset="0"/>
            </a:endParaRPr>
          </a:p>
          <a:p>
            <a:pPr lvl="0" eaLnBrk="0" fontAlgn="base" hangingPunct="0">
              <a:spcBef>
                <a:spcPct val="0"/>
              </a:spcBef>
              <a:spcAft>
                <a:spcPct val="0"/>
              </a:spcAft>
            </a:pPr>
            <a:endParaRPr lang="en-US" b="1" dirty="0" smtClean="0">
              <a:latin typeface="Times New Roman" pitchFamily="18" charset="0"/>
              <a:cs typeface="Times New Roman" pitchFamily="18" charset="0"/>
            </a:endParaRPr>
          </a:p>
          <a:p>
            <a:pPr lvl="0" eaLnBrk="0" fontAlgn="base" hangingPunct="0">
              <a:spcBef>
                <a:spcPct val="0"/>
              </a:spcBef>
              <a:spcAft>
                <a:spcPct val="0"/>
              </a:spcAft>
            </a:pPr>
            <a:r>
              <a:rPr lang="en-US" b="1" dirty="0">
                <a:latin typeface="Times New Roman" pitchFamily="18" charset="0"/>
                <a:cs typeface="Times New Roman" pitchFamily="18" charset="0"/>
              </a:rPr>
              <a:t>				Submitted by</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a:p>
            <a:pPr lvl="0" eaLnBrk="0" fontAlgn="base" hangingPunct="0">
              <a:spcBef>
                <a:spcPct val="0"/>
              </a:spcBef>
              <a:spcAft>
                <a:spcPct val="0"/>
              </a:spcAft>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Ayush</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Sharma</a:t>
            </a:r>
          </a:p>
          <a:p>
            <a:pPr lvl="0" eaLnBrk="0" fontAlgn="base" hangingPunct="0">
              <a:spcBef>
                <a:spcPct val="0"/>
              </a:spcBef>
              <a:spcAft>
                <a:spcPct val="0"/>
              </a:spcAft>
            </a:pPr>
            <a:r>
              <a:rPr lang="en-US" dirty="0" smtClean="0">
                <a:latin typeface="Times New Roman" pitchFamily="18" charset="0"/>
                <a:cs typeface="Times New Roman" pitchFamily="18" charset="0"/>
              </a:rPr>
              <a:t>			                 16BCS1550</a:t>
            </a:r>
          </a:p>
          <a:p>
            <a:pPr lvl="0" eaLnBrk="0" fontAlgn="base" hangingPunct="0">
              <a:spcBef>
                <a:spcPct val="0"/>
              </a:spcBef>
              <a:spcAft>
                <a:spcPct val="0"/>
              </a:spcAft>
            </a:pPr>
            <a:endParaRPr lang="en-US" b="1" dirty="0" smtClean="0">
              <a:latin typeface="Times New Roman" pitchFamily="18" charset="0"/>
              <a:cs typeface="Times New Roman" pitchFamily="18" charset="0"/>
            </a:endParaRPr>
          </a:p>
          <a:p>
            <a:r>
              <a:rPr lang="en-US" b="1" dirty="0" smtClean="0"/>
              <a:t>	DEPARTMENT </a:t>
            </a:r>
            <a:r>
              <a:rPr lang="en-US" b="1" dirty="0"/>
              <a:t>OF COMPUTER SCIENCE &amp; ENGINEERING</a:t>
            </a:r>
            <a:endParaRPr lang="en-US" dirty="0"/>
          </a:p>
          <a:p>
            <a:r>
              <a:rPr lang="en-US" dirty="0"/>
              <a:t> </a:t>
            </a:r>
          </a:p>
          <a:p>
            <a:r>
              <a:rPr lang="en-US" b="1" dirty="0"/>
              <a:t>    </a:t>
            </a:r>
            <a:r>
              <a:rPr lang="en-US" b="1" dirty="0" smtClean="0"/>
              <a:t>			Chandigarh </a:t>
            </a:r>
            <a:r>
              <a:rPr lang="en-US" b="1" dirty="0"/>
              <a:t>University, </a:t>
            </a:r>
            <a:r>
              <a:rPr lang="en-US" b="1" dirty="0" err="1"/>
              <a:t>Gharuan</a:t>
            </a:r>
            <a:endParaRPr lang="en-US" b="1" dirty="0">
              <a:latin typeface="Times New Roman" pitchFamily="18" charset="0"/>
              <a:cs typeface="Times New Roman" pitchFamily="18" charset="0"/>
            </a:endParaRPr>
          </a:p>
        </p:txBody>
      </p:sp>
      <p:pic>
        <p:nvPicPr>
          <p:cNvPr id="1027" name="Picture 3" descr="C:\Users\Ayush\Desktop\chandigarh-university-se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62225"/>
            <a:ext cx="4572000"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75542"/>
          </a:xfrm>
        </p:spPr>
        <p:txBody>
          <a:bodyPr>
            <a:noAutofit/>
          </a:bodyPr>
          <a:lstStyle/>
          <a:p>
            <a:pPr>
              <a:lnSpc>
                <a:spcPct val="150000"/>
              </a:lnSpc>
            </a:pPr>
            <a:r>
              <a:rPr lang="en-IN" sz="4000" dirty="0">
                <a:latin typeface="Times New Roman" pitchFamily="18" charset="0"/>
                <a:cs typeface="Times New Roman" pitchFamily="18" charset="0"/>
              </a:rPr>
              <a:t>DATABASE </a:t>
            </a:r>
            <a:r>
              <a:rPr lang="en-IN" sz="4000" dirty="0" smtClean="0">
                <a:latin typeface="Times New Roman" pitchFamily="18" charset="0"/>
                <a:cs typeface="Times New Roman" pitchFamily="18" charset="0"/>
              </a:rPr>
              <a:t>STRUCTURE</a:t>
            </a:r>
            <a:r>
              <a:rPr lang="en-IN" sz="3200" dirty="0" smtClean="0">
                <a:latin typeface="Times New Roman" pitchFamily="18" charset="0"/>
                <a:cs typeface="Times New Roman" pitchFamily="18" charset="0"/>
              </a:rPr>
              <a:t/>
            </a:r>
            <a:br>
              <a:rPr lang="en-IN" sz="3200" dirty="0" smtClean="0">
                <a:latin typeface="Times New Roman" pitchFamily="18" charset="0"/>
                <a:cs typeface="Times New Roman" pitchFamily="18" charset="0"/>
              </a:rPr>
            </a:br>
            <a:r>
              <a:rPr lang="en-IN" sz="3200" dirty="0" smtClean="0">
                <a:latin typeface="Times New Roman" pitchFamily="18" charset="0"/>
                <a:cs typeface="Times New Roman" pitchFamily="18" charset="0"/>
              </a:rPr>
              <a:t>TABLE </a:t>
            </a:r>
            <a:r>
              <a:rPr lang="en-IN" sz="3200" b="1" dirty="0" smtClean="0">
                <a:latin typeface="Times New Roman" pitchFamily="18" charset="0"/>
                <a:cs typeface="Times New Roman" pitchFamily="18" charset="0"/>
              </a:rPr>
              <a:t>NAME: </a:t>
            </a:r>
            <a:r>
              <a:rPr lang="en-IN" sz="3200" b="1" dirty="0" err="1" smtClean="0">
                <a:latin typeface="Times New Roman" pitchFamily="18" charset="0"/>
                <a:cs typeface="Times New Roman" pitchFamily="18" charset="0"/>
              </a:rPr>
              <a:t>register_user</a:t>
            </a:r>
            <a:endParaRPr lang="en-IN" sz="3200" b="1" dirty="0">
              <a:latin typeface="Times New Roman" pitchFamily="18" charset="0"/>
              <a:cs typeface="Times New Roman" pitchFamily="18" charset="0"/>
            </a:endParaRPr>
          </a:p>
        </p:txBody>
      </p:sp>
      <p:sp>
        <p:nvSpPr>
          <p:cNvPr id="6" name="Content Placeholder 5"/>
          <p:cNvSpPr>
            <a:spLocks noGrp="1"/>
          </p:cNvSpPr>
          <p:nvPr>
            <p:ph sz="quarter" idx="1"/>
          </p:nvPr>
        </p:nvSpPr>
        <p:spPr>
          <a:xfrm>
            <a:off x="714348" y="1142984"/>
            <a:ext cx="7746084" cy="4857784"/>
          </a:xfrm>
        </p:spPr>
        <p:txBody>
          <a:bodyPr/>
          <a:lstStyle/>
          <a:p>
            <a:pPr>
              <a:buNone/>
            </a:pPr>
            <a:endParaRPr lang="en-IN" dirty="0" smtClean="0"/>
          </a:p>
          <a:p>
            <a:pPr>
              <a:buNone/>
            </a:pP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pPr>
              <a:buNone/>
            </a:pPr>
            <a:endParaRPr lang="en-IN" dirty="0" smtClean="0"/>
          </a:p>
        </p:txBody>
      </p:sp>
      <p:sp>
        <p:nvSpPr>
          <p:cNvPr id="5" name="TextBox 4"/>
          <p:cNvSpPr txBox="1"/>
          <p:nvPr/>
        </p:nvSpPr>
        <p:spPr>
          <a:xfrm>
            <a:off x="609600" y="5715016"/>
            <a:ext cx="8048652" cy="1015663"/>
          </a:xfrm>
          <a:prstGeom prst="rect">
            <a:avLst/>
          </a:prstGeom>
          <a:noFill/>
        </p:spPr>
        <p:txBody>
          <a:bodyPr wrap="square" rtlCol="0">
            <a:spAutoFit/>
          </a:bodyPr>
          <a:lstStyle/>
          <a:p>
            <a:pPr>
              <a:lnSpc>
                <a:spcPct val="150000"/>
              </a:lnSpc>
            </a:pPr>
            <a:r>
              <a:rPr lang="en-IN" sz="2000" dirty="0" smtClean="0">
                <a:latin typeface="Times New Roman" pitchFamily="18" charset="0"/>
                <a:cs typeface="Times New Roman" pitchFamily="18" charset="0"/>
              </a:rPr>
              <a:t>The table </a:t>
            </a:r>
            <a:r>
              <a:rPr lang="en-IN" sz="2000" dirty="0" err="1" smtClean="0">
                <a:latin typeface="Times New Roman" pitchFamily="18" charset="0"/>
                <a:cs typeface="Times New Roman" pitchFamily="18" charset="0"/>
              </a:rPr>
              <a:t>Register_complaints</a:t>
            </a:r>
            <a:r>
              <a:rPr lang="en-IN" sz="2000" dirty="0" smtClean="0">
                <a:latin typeface="Times New Roman" pitchFamily="18" charset="0"/>
                <a:cs typeface="Times New Roman" pitchFamily="18" charset="0"/>
              </a:rPr>
              <a:t> stores the information of the registered user</a:t>
            </a:r>
          </a:p>
          <a:p>
            <a:pPr>
              <a:lnSpc>
                <a:spcPct val="150000"/>
              </a:lnSpc>
            </a:pPr>
            <a:r>
              <a:rPr lang="en-IN" sz="2000" dirty="0" smtClean="0">
                <a:latin typeface="Times New Roman" pitchFamily="18" charset="0"/>
                <a:cs typeface="Times New Roman" pitchFamily="18" charset="0"/>
              </a:rPr>
              <a:t>Id is auto incremented.</a:t>
            </a:r>
            <a:endParaRPr lang="en-IN"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7010400" cy="396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19200" y="-152400"/>
            <a:ext cx="6248400" cy="646331"/>
          </a:xfrm>
          <a:prstGeom prst="rect">
            <a:avLst/>
          </a:prstGeom>
          <a:noFill/>
        </p:spPr>
        <p:txBody>
          <a:bodyPr wrap="square" rtlCol="0">
            <a:spAutoFit/>
          </a:bodyPr>
          <a:lstStyle/>
          <a:p>
            <a:endParaRPr lang="en-US" sz="3600" b="1" dirty="0"/>
          </a:p>
        </p:txBody>
      </p:sp>
    </p:spTree>
    <p:extLst>
      <p:ext uri="{BB962C8B-B14F-4D97-AF65-F5344CB8AC3E}">
        <p14:creationId xmlns:p14="http://schemas.microsoft.com/office/powerpoint/2010/main" val="39136820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latin typeface="Times New Roman" pitchFamily="18" charset="0"/>
                <a:cs typeface="Times New Roman" pitchFamily="18" charset="0"/>
              </a:rPr>
              <a:t>TABLE NAME: </a:t>
            </a:r>
            <a:r>
              <a:rPr lang="en-IN" sz="4400" dirty="0" err="1" smtClean="0">
                <a:latin typeface="Times New Roman" pitchFamily="18" charset="0"/>
                <a:cs typeface="Times New Roman" pitchFamily="18" charset="0"/>
              </a:rPr>
              <a:t>Register_Crime</a:t>
            </a:r>
            <a:endParaRPr lang="en-US" dirty="0"/>
          </a:p>
        </p:txBody>
      </p:sp>
      <p:pic>
        <p:nvPicPr>
          <p:cNvPr id="40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85212" y="1554489"/>
            <a:ext cx="7897377" cy="464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57400" y="6368534"/>
            <a:ext cx="4800600" cy="369332"/>
          </a:xfrm>
          <a:prstGeom prst="rect">
            <a:avLst/>
          </a:prstGeom>
          <a:noFill/>
        </p:spPr>
        <p:txBody>
          <a:bodyPr wrap="square" rtlCol="0">
            <a:spAutoFit/>
          </a:bodyPr>
          <a:lstStyle/>
          <a:p>
            <a:r>
              <a:rPr lang="en-US" dirty="0" smtClean="0">
                <a:solidFill>
                  <a:srgbClr val="FF0000"/>
                </a:solidFill>
              </a:rPr>
              <a:t>Contains Registered Complains</a:t>
            </a:r>
            <a:endParaRPr lang="en-US" dirty="0">
              <a:solidFill>
                <a:srgbClr val="FF0000"/>
              </a:solidFill>
            </a:endParaRPr>
          </a:p>
        </p:txBody>
      </p:sp>
    </p:spTree>
    <p:extLst>
      <p:ext uri="{BB962C8B-B14F-4D97-AF65-F5344CB8AC3E}">
        <p14:creationId xmlns:p14="http://schemas.microsoft.com/office/powerpoint/2010/main" val="11232232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395" y="609601"/>
            <a:ext cx="6965245" cy="990600"/>
          </a:xfrm>
        </p:spPr>
        <p:txBody>
          <a:bodyPr>
            <a:normAutofit fontScale="90000"/>
          </a:bodyPr>
          <a:lstStyle/>
          <a:p>
            <a:r>
              <a:rPr lang="en-IN" sz="4000" b="1" dirty="0">
                <a:latin typeface="Times New Roman" pitchFamily="18" charset="0"/>
                <a:cs typeface="Times New Roman" pitchFamily="18" charset="0"/>
              </a:rPr>
              <a:t>TABLE NAME: </a:t>
            </a:r>
            <a:r>
              <a:rPr lang="en-IN" sz="4000" b="1" dirty="0" err="1" smtClean="0">
                <a:latin typeface="Times New Roman" pitchFamily="18" charset="0"/>
                <a:cs typeface="Times New Roman" pitchFamily="18" charset="0"/>
              </a:rPr>
              <a:t>Register_women</a:t>
            </a:r>
            <a:endParaRPr lang="en-US" sz="4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3914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8005" y="6248400"/>
            <a:ext cx="4796589" cy="369332"/>
          </a:xfrm>
          <a:prstGeom prst="rect">
            <a:avLst/>
          </a:prstGeom>
          <a:noFill/>
        </p:spPr>
        <p:txBody>
          <a:bodyPr wrap="square" rtlCol="0">
            <a:spAutoFit/>
          </a:bodyPr>
          <a:lstStyle/>
          <a:p>
            <a:r>
              <a:rPr lang="en-US" dirty="0" smtClean="0"/>
              <a:t>Contains special complaints of </a:t>
            </a:r>
            <a:r>
              <a:rPr lang="en-US" dirty="0" err="1" smtClean="0"/>
              <a:t>womens</a:t>
            </a:r>
            <a:endParaRPr lang="en-US" dirty="0"/>
          </a:p>
        </p:txBody>
      </p:sp>
    </p:spTree>
    <p:extLst>
      <p:ext uri="{BB962C8B-B14F-4D97-AF65-F5344CB8AC3E}">
        <p14:creationId xmlns:p14="http://schemas.microsoft.com/office/powerpoint/2010/main" val="31695622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609599"/>
          </a:xfrm>
        </p:spPr>
        <p:txBody>
          <a:bodyPr>
            <a:normAutofit fontScale="90000"/>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13" name="TextBox 12"/>
          <p:cNvSpPr txBox="1"/>
          <p:nvPr/>
        </p:nvSpPr>
        <p:spPr>
          <a:xfrm>
            <a:off x="4038600" y="6400800"/>
            <a:ext cx="1369286" cy="369332"/>
          </a:xfrm>
          <a:prstGeom prst="rect">
            <a:avLst/>
          </a:prstGeom>
          <a:noFill/>
        </p:spPr>
        <p:txBody>
          <a:bodyPr wrap="none" rtlCol="0">
            <a:spAutoFit/>
          </a:bodyPr>
          <a:lstStyle/>
          <a:p>
            <a:r>
              <a:rPr lang="en-US" dirty="0" smtClean="0"/>
              <a:t>Home Page</a:t>
            </a:r>
            <a:endParaRPr lang="en-US" dirty="0"/>
          </a:p>
        </p:txBody>
      </p:sp>
      <p:pic>
        <p:nvPicPr>
          <p:cNvPr id="1026" name="Picture 2" descr="C:\Users\Ayush\Desktop\picss\screencapture-localhost-Ecops-ECOPS-ECOPS-php-2018-07-12-17_47_5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685800"/>
            <a:ext cx="8001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0840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1"/>
            <a:ext cx="6965245" cy="76200"/>
          </a:xfrm>
        </p:spPr>
        <p:txBody>
          <a:bodyPr>
            <a:normAutofit fontScale="90000"/>
          </a:bodyPr>
          <a:lstStyle/>
          <a:p>
            <a:r>
              <a:rPr lang="en-IN" sz="4000" b="1" dirty="0" smtClean="0">
                <a:latin typeface="Times New Roman" pitchFamily="18" charset="0"/>
                <a:cs typeface="Times New Roman" pitchFamily="18" charset="0"/>
              </a:rPr>
              <a:t> </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pic>
        <p:nvPicPr>
          <p:cNvPr id="2050" name="Picture 2" descr="C:\Users\Ayush\Desktop\picss\screencapture-localhost-Ecops-ECOPS-ECOPS2-php-2018-07-12-17_48_04.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1534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96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yush\Desktop\picss\screencapture-localhost-Ecops-ECOPS-about-php-2018-07-12-17_48_15.pn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78486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023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yush\Desktop\picss\screencapture-localhost-Ecops-ECOPS-contact-php-2018-07-12-17_47_21.pn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81000"/>
            <a:ext cx="7543800" cy="563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40450" y="6422136"/>
            <a:ext cx="1124026" cy="369332"/>
          </a:xfrm>
          <a:prstGeom prst="rect">
            <a:avLst/>
          </a:prstGeom>
          <a:noFill/>
        </p:spPr>
        <p:txBody>
          <a:bodyPr wrap="none" rtlCol="0">
            <a:spAutoFit/>
          </a:bodyPr>
          <a:lstStyle/>
          <a:p>
            <a:r>
              <a:rPr lang="en-US" dirty="0" smtClean="0"/>
              <a:t>Contact Us</a:t>
            </a:r>
            <a:endParaRPr lang="en-US" dirty="0"/>
          </a:p>
        </p:txBody>
      </p:sp>
    </p:spTree>
    <p:extLst>
      <p:ext uri="{BB962C8B-B14F-4D97-AF65-F5344CB8AC3E}">
        <p14:creationId xmlns:p14="http://schemas.microsoft.com/office/powerpoint/2010/main" val="2408762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1"/>
            <a:ext cx="6965245" cy="76200"/>
          </a:xfrm>
        </p:spPr>
        <p:txBody>
          <a:bodyPr>
            <a:normAutofit fontScale="90000"/>
          </a:bodyPr>
          <a:lstStyle/>
          <a:p>
            <a:r>
              <a:rPr lang="en-IN" sz="4000" b="1" dirty="0" smtClean="0">
                <a:latin typeface="Times New Roman" pitchFamily="18" charset="0"/>
                <a:cs typeface="Times New Roman" pitchFamily="18" charset="0"/>
              </a:rPr>
              <a:t> </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4040450" y="6422136"/>
            <a:ext cx="1725152" cy="369332"/>
          </a:xfrm>
          <a:prstGeom prst="rect">
            <a:avLst/>
          </a:prstGeom>
          <a:noFill/>
        </p:spPr>
        <p:txBody>
          <a:bodyPr wrap="none" rtlCol="0">
            <a:spAutoFit/>
          </a:bodyPr>
          <a:lstStyle/>
          <a:p>
            <a:r>
              <a:rPr lang="en-US" dirty="0" smtClean="0"/>
              <a:t>Picture Gallery</a:t>
            </a:r>
            <a:endParaRPr lang="en-US" dirty="0"/>
          </a:p>
        </p:txBody>
      </p:sp>
      <p:pic>
        <p:nvPicPr>
          <p:cNvPr id="4098" name="Picture 2" descr="C:\Users\Ayush\Desktop\picss\screencapture-localhost-Ecops-ECOPS-photog-php-2018-07-12-18_02_16.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52400"/>
            <a:ext cx="7772400" cy="582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1068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932845" y="6485620"/>
            <a:ext cx="1641796" cy="369332"/>
          </a:xfrm>
          <a:prstGeom prst="rect">
            <a:avLst/>
          </a:prstGeom>
          <a:noFill/>
        </p:spPr>
        <p:txBody>
          <a:bodyPr wrap="none" rtlCol="0">
            <a:spAutoFit/>
          </a:bodyPr>
          <a:lstStyle/>
          <a:p>
            <a:r>
              <a:rPr lang="en-US" dirty="0" smtClean="0"/>
              <a:t>Achievements</a:t>
            </a:r>
            <a:endParaRPr lang="en-US" dirty="0"/>
          </a:p>
        </p:txBody>
      </p:sp>
      <p:pic>
        <p:nvPicPr>
          <p:cNvPr id="5122" name="Picture 2" descr="C:\Users\Ayush\Desktop\picss\screencapture-localhost-Ecops-ECOPS-achi-php-2018-07-12-18_03_02.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81522" y="371887"/>
            <a:ext cx="7905278"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274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1"/>
            <a:ext cx="6965245" cy="228600"/>
          </a:xfrm>
        </p:spPr>
        <p:txBody>
          <a:bodyPr>
            <a:normAutofit fontScale="90000"/>
          </a:bodyPr>
          <a:lstStyle/>
          <a:p>
            <a:r>
              <a:rPr lang="en-IN" sz="4000" b="1" dirty="0" smtClean="0">
                <a:latin typeface="Times New Roman" pitchFamily="18" charset="0"/>
                <a:cs typeface="Times New Roman" pitchFamily="18" charset="0"/>
              </a:rPr>
              <a:t>  </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4038600" y="6477000"/>
            <a:ext cx="1941557" cy="369332"/>
          </a:xfrm>
          <a:prstGeom prst="rect">
            <a:avLst/>
          </a:prstGeom>
          <a:noFill/>
        </p:spPr>
        <p:txBody>
          <a:bodyPr wrap="none" rtlCol="0">
            <a:spAutoFit/>
          </a:bodyPr>
          <a:lstStyle/>
          <a:p>
            <a:r>
              <a:rPr lang="en-US" dirty="0" smtClean="0"/>
              <a:t>Self Defense Tips</a:t>
            </a:r>
            <a:endParaRPr lang="en-US" dirty="0"/>
          </a:p>
        </p:txBody>
      </p:sp>
      <p:pic>
        <p:nvPicPr>
          <p:cNvPr id="6147" name="Picture 3" descr="C:\Users\Ayush\Desktop\picss\screencapture-localhost-Ecops-ECOPS-selfd-php-2018-07-12-18_04_2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83058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86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228600"/>
            <a:ext cx="6965245" cy="858818"/>
          </a:xfrm>
        </p:spPr>
        <p:txBody>
          <a:bodyPr>
            <a:normAutofit/>
          </a:bodyPr>
          <a:lstStyle/>
          <a:p>
            <a:pPr algn="ctr"/>
            <a:r>
              <a:rPr lang="en-IN" sz="4000" b="1" dirty="0" smtClean="0"/>
              <a:t>CONTENTS</a:t>
            </a:r>
            <a:endParaRPr lang="en-IN" sz="4000" b="1" dirty="0"/>
          </a:p>
        </p:txBody>
      </p:sp>
      <p:sp>
        <p:nvSpPr>
          <p:cNvPr id="3" name="Content Placeholder 2"/>
          <p:cNvSpPr>
            <a:spLocks noGrp="1"/>
          </p:cNvSpPr>
          <p:nvPr>
            <p:ph sz="quarter" idx="1"/>
          </p:nvPr>
        </p:nvSpPr>
        <p:spPr>
          <a:xfrm>
            <a:off x="1295400" y="1676400"/>
            <a:ext cx="3200400" cy="3602736"/>
          </a:xfrm>
        </p:spPr>
        <p:txBody>
          <a:bodyPr>
            <a:noAutofit/>
          </a:bodyPr>
          <a:lstStyle/>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OBJECTIVES</a:t>
            </a: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HARDWARE AND SOFTWARE REQUIREMENTS</a:t>
            </a:r>
          </a:p>
          <a:p>
            <a:pPr marL="342900" indent="-342900">
              <a:lnSpc>
                <a:spcPct val="150000"/>
              </a:lnSpc>
              <a:buFont typeface="Arial" pitchFamily="34" charset="0"/>
              <a:buChar char="•"/>
            </a:pPr>
            <a:r>
              <a:rPr lang="en-IN" sz="2000" dirty="0" smtClean="0">
                <a:latin typeface="Times New Roman" pitchFamily="18" charset="0"/>
                <a:cs typeface="Times New Roman" pitchFamily="18" charset="0"/>
              </a:rPr>
              <a:t>PHP DEVELOPMENT DIAGRAM</a:t>
            </a:r>
          </a:p>
          <a:p>
            <a:pPr>
              <a:buNone/>
            </a:pPr>
            <a:endParaRPr lang="en-IN" sz="2000" dirty="0" smtClean="0"/>
          </a:p>
        </p:txBody>
      </p:sp>
      <p:sp>
        <p:nvSpPr>
          <p:cNvPr id="7" name="Content Placeholder 6"/>
          <p:cNvSpPr>
            <a:spLocks noGrp="1"/>
          </p:cNvSpPr>
          <p:nvPr>
            <p:ph sz="quarter" idx="2"/>
          </p:nvPr>
        </p:nvSpPr>
        <p:spPr>
          <a:xfrm>
            <a:off x="4724400" y="1600200"/>
            <a:ext cx="3505200" cy="3681412"/>
          </a:xfrm>
        </p:spPr>
        <p:txBody>
          <a:bodyPr>
            <a:noAutofit/>
          </a:bodyPr>
          <a:lstStyle/>
          <a:p>
            <a:pPr marL="342900" indent="-342900">
              <a:lnSpc>
                <a:spcPct val="150000"/>
              </a:lnSpc>
              <a:buFont typeface="Arial" pitchFamily="34" charset="0"/>
              <a:buChar char="•"/>
            </a:pPr>
            <a:r>
              <a:rPr lang="en-IN" sz="2000" dirty="0">
                <a:latin typeface="Times New Roman" pitchFamily="18" charset="0"/>
                <a:cs typeface="Times New Roman" pitchFamily="18" charset="0"/>
              </a:rPr>
              <a:t>DATA FLOW DIAGRAMS</a:t>
            </a:r>
          </a:p>
          <a:p>
            <a:pPr marL="342900" indent="-342900">
              <a:lnSpc>
                <a:spcPct val="150000"/>
              </a:lnSpc>
              <a:buFont typeface="Arial" pitchFamily="34" charset="0"/>
              <a:buChar char="•"/>
            </a:pPr>
            <a:r>
              <a:rPr lang="en-IN" sz="2000" dirty="0">
                <a:latin typeface="Times New Roman" pitchFamily="18" charset="0"/>
                <a:cs typeface="Times New Roman" pitchFamily="18" charset="0"/>
              </a:rPr>
              <a:t>ER DIAGRAMS</a:t>
            </a:r>
          </a:p>
          <a:p>
            <a:pPr marL="342900" indent="-342900">
              <a:lnSpc>
                <a:spcPct val="150000"/>
              </a:lnSpc>
              <a:buFont typeface="Arial" pitchFamily="34" charset="0"/>
              <a:buChar char="•"/>
            </a:pPr>
            <a:r>
              <a:rPr lang="en-IN" sz="2000" dirty="0">
                <a:latin typeface="Times New Roman" pitchFamily="18" charset="0"/>
                <a:cs typeface="Times New Roman" pitchFamily="18" charset="0"/>
              </a:rPr>
              <a:t>DATABASE STRUCTURE</a:t>
            </a:r>
          </a:p>
          <a:p>
            <a:pPr marL="342900" indent="-342900">
              <a:lnSpc>
                <a:spcPct val="150000"/>
              </a:lnSpc>
              <a:buFont typeface="Arial" pitchFamily="34" charset="0"/>
              <a:buChar char="•"/>
            </a:pPr>
            <a:r>
              <a:rPr lang="en-IN" sz="2000" dirty="0">
                <a:latin typeface="Times New Roman" pitchFamily="18" charset="0"/>
                <a:cs typeface="Times New Roman" pitchFamily="18" charset="0"/>
              </a:rPr>
              <a:t>SNAPSHOTS </a:t>
            </a:r>
          </a:p>
          <a:p>
            <a:pPr marL="342900" indent="-342900">
              <a:lnSpc>
                <a:spcPct val="150000"/>
              </a:lnSpc>
              <a:buFont typeface="Arial" pitchFamily="34" charset="0"/>
              <a:buChar char="•"/>
            </a:pPr>
            <a:r>
              <a:rPr lang="en-IN" sz="2000" dirty="0">
                <a:latin typeface="Times New Roman" pitchFamily="18" charset="0"/>
                <a:cs typeface="Times New Roman" pitchFamily="18" charset="0"/>
              </a:rPr>
              <a:t>CONCLUSIONS AND </a:t>
            </a:r>
            <a:r>
              <a:rPr lang="en-IN" sz="2000" dirty="0" smtClean="0">
                <a:latin typeface="Times New Roman" pitchFamily="18" charset="0"/>
                <a:cs typeface="Times New Roman" pitchFamily="18" charset="0"/>
              </a:rPr>
              <a:t>FUTURE WORK</a:t>
            </a:r>
            <a:endParaRPr lang="en-US" sz="2000" dirty="0"/>
          </a:p>
          <a:p>
            <a:pPr marL="0" indent="0">
              <a:lnSpc>
                <a:spcPct val="150000"/>
              </a:lnSpc>
              <a:buNone/>
            </a:pPr>
            <a:endParaRPr lang="en-IN"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1209336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1"/>
            <a:ext cx="6965245" cy="228600"/>
          </a:xfrm>
        </p:spPr>
        <p:txBody>
          <a:bodyPr>
            <a:normAutofit fontScale="90000"/>
          </a:bodyPr>
          <a:lstStyle/>
          <a:p>
            <a:r>
              <a:rPr lang="en-IN" sz="4000" b="1" dirty="0" smtClean="0">
                <a:latin typeface="Times New Roman" pitchFamily="18" charset="0"/>
                <a:cs typeface="Times New Roman" pitchFamily="18" charset="0"/>
              </a:rPr>
              <a:t> </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868837" y="6368534"/>
            <a:ext cx="2356735" cy="369332"/>
          </a:xfrm>
          <a:prstGeom prst="rect">
            <a:avLst/>
          </a:prstGeom>
          <a:noFill/>
        </p:spPr>
        <p:txBody>
          <a:bodyPr wrap="none" rtlCol="0">
            <a:spAutoFit/>
          </a:bodyPr>
          <a:lstStyle/>
          <a:p>
            <a:r>
              <a:rPr lang="en-US" dirty="0" smtClean="0"/>
              <a:t>Emergency Numbers</a:t>
            </a:r>
            <a:endParaRPr lang="en-US" dirty="0"/>
          </a:p>
        </p:txBody>
      </p:sp>
      <p:pic>
        <p:nvPicPr>
          <p:cNvPr id="7170" name="Picture 2" descr="C:\Users\Ayush\Desktop\picss\screencapture-localhost-Ecops-ECOPS-impno-php-2018-07-12-18_05_3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59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01758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1"/>
            <a:ext cx="6965245" cy="304800"/>
          </a:xfrm>
        </p:spPr>
        <p:txBody>
          <a:bodyPr>
            <a:normAutofit fontScale="90000"/>
          </a:bodyPr>
          <a:lstStyle/>
          <a:p>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276600" y="6355604"/>
            <a:ext cx="3223959" cy="369332"/>
          </a:xfrm>
          <a:prstGeom prst="rect">
            <a:avLst/>
          </a:prstGeom>
          <a:noFill/>
        </p:spPr>
        <p:txBody>
          <a:bodyPr wrap="none" rtlCol="0">
            <a:spAutoFit/>
          </a:bodyPr>
          <a:lstStyle/>
          <a:p>
            <a:r>
              <a:rPr lang="en-US" dirty="0" smtClean="0"/>
              <a:t>Nearby Police station Contact</a:t>
            </a:r>
            <a:endParaRPr lang="en-US" dirty="0"/>
          </a:p>
        </p:txBody>
      </p:sp>
      <p:pic>
        <p:nvPicPr>
          <p:cNvPr id="8195" name="Picture 3" descr="C:\Users\Ayush\Desktop\picss\screencapture-localhost-Ecops-ECOPS-polices-php-2018-07-12-18_10_16.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4582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6458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sp>
        <p:nvSpPr>
          <p:cNvPr id="5" name="TextBox 4"/>
          <p:cNvSpPr txBox="1"/>
          <p:nvPr/>
        </p:nvSpPr>
        <p:spPr>
          <a:xfrm>
            <a:off x="4101410" y="6527030"/>
            <a:ext cx="3106941" cy="369332"/>
          </a:xfrm>
          <a:prstGeom prst="rect">
            <a:avLst/>
          </a:prstGeom>
          <a:noFill/>
        </p:spPr>
        <p:txBody>
          <a:bodyPr wrap="none" rtlCol="0">
            <a:spAutoFit/>
          </a:bodyPr>
          <a:lstStyle/>
          <a:p>
            <a:r>
              <a:rPr lang="en-US" dirty="0" smtClean="0"/>
              <a:t>Main Page (Citizen Services)</a:t>
            </a:r>
            <a:endParaRPr lang="en-US" dirty="0"/>
          </a:p>
        </p:txBody>
      </p:sp>
      <p:pic>
        <p:nvPicPr>
          <p:cNvPr id="9218" name="Picture 2" descr="C:\Users\Ayush\Desktop\picss\5.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7724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5213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sp>
        <p:nvSpPr>
          <p:cNvPr id="4" name="TextBox 3"/>
          <p:cNvSpPr txBox="1"/>
          <p:nvPr/>
        </p:nvSpPr>
        <p:spPr>
          <a:xfrm>
            <a:off x="3962400" y="6488668"/>
            <a:ext cx="1582484" cy="369332"/>
          </a:xfrm>
          <a:prstGeom prst="rect">
            <a:avLst/>
          </a:prstGeom>
          <a:noFill/>
        </p:spPr>
        <p:txBody>
          <a:bodyPr wrap="none" rtlCol="0">
            <a:spAutoFit/>
          </a:bodyPr>
          <a:lstStyle/>
          <a:p>
            <a:r>
              <a:rPr lang="en-US" dirty="0" smtClean="0"/>
              <a:t>Register Here</a:t>
            </a:r>
            <a:endParaRPr lang="en-US" dirty="0"/>
          </a:p>
        </p:txBody>
      </p:sp>
      <p:pic>
        <p:nvPicPr>
          <p:cNvPr id="10242" name="Picture 2" descr="C:\Users\Ayush\Desktop\picss\screencapture-localhost-Ecops-ECOPS-registrationp-php-2018-07-12-18_18_39.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772400"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4720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2743443" cy="400110"/>
          </a:xfrm>
          <a:prstGeom prst="rect">
            <a:avLst/>
          </a:prstGeom>
          <a:noFill/>
        </p:spPr>
        <p:txBody>
          <a:bodyPr wrap="none" rtlCol="0">
            <a:spAutoFit/>
          </a:bodyPr>
          <a:lstStyle/>
          <a:p>
            <a:r>
              <a:rPr lang="en-IN" sz="2000" b="1" dirty="0">
                <a:latin typeface="Times New Roman" pitchFamily="18" charset="0"/>
                <a:cs typeface="Times New Roman" pitchFamily="18" charset="0"/>
              </a:rPr>
              <a:t>PAGE </a:t>
            </a:r>
            <a:r>
              <a:rPr lang="en-IN" sz="2000" b="1" dirty="0" smtClean="0">
                <a:latin typeface="Times New Roman" pitchFamily="18" charset="0"/>
                <a:cs typeface="Times New Roman" pitchFamily="18" charset="0"/>
              </a:rPr>
              <a:t>1:INDEX PAGE</a:t>
            </a:r>
            <a:endParaRPr lang="en-US" sz="2000" dirty="0"/>
          </a:p>
        </p:txBody>
      </p:sp>
      <p:sp>
        <p:nvSpPr>
          <p:cNvPr id="5" name="TextBox 4"/>
          <p:cNvSpPr txBox="1"/>
          <p:nvPr/>
        </p:nvSpPr>
        <p:spPr>
          <a:xfrm>
            <a:off x="3782295" y="6400800"/>
            <a:ext cx="2170787" cy="369332"/>
          </a:xfrm>
          <a:prstGeom prst="rect">
            <a:avLst/>
          </a:prstGeom>
          <a:noFill/>
        </p:spPr>
        <p:txBody>
          <a:bodyPr wrap="none" rtlCol="0">
            <a:spAutoFit/>
          </a:bodyPr>
          <a:lstStyle/>
          <a:p>
            <a:r>
              <a:rPr lang="en-US" dirty="0" smtClean="0"/>
              <a:t>Register Complaint</a:t>
            </a:r>
            <a:endParaRPr lang="en-US" dirty="0"/>
          </a:p>
        </p:txBody>
      </p:sp>
      <p:pic>
        <p:nvPicPr>
          <p:cNvPr id="11267" name="Picture 3" descr="C:\Users\Ayush\Desktop\picss\screencapture-localhost-Ecops-ECOPS-registercrimeee-php-2018-07-12-18_21_2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15145" y="914400"/>
            <a:ext cx="774305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2339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sp>
        <p:nvSpPr>
          <p:cNvPr id="3" name="TextBox 2"/>
          <p:cNvSpPr txBox="1"/>
          <p:nvPr/>
        </p:nvSpPr>
        <p:spPr>
          <a:xfrm>
            <a:off x="3124200" y="5695244"/>
            <a:ext cx="184731" cy="400110"/>
          </a:xfrm>
          <a:prstGeom prst="rect">
            <a:avLst/>
          </a:prstGeom>
          <a:noFill/>
        </p:spPr>
        <p:txBody>
          <a:bodyPr wrap="none" rtlCol="0">
            <a:spAutoFit/>
          </a:bodyPr>
          <a:lstStyle/>
          <a:p>
            <a:endParaRPr lang="en-US" sz="2000" dirty="0"/>
          </a:p>
        </p:txBody>
      </p:sp>
      <p:sp>
        <p:nvSpPr>
          <p:cNvPr id="5" name="TextBox 4"/>
          <p:cNvSpPr txBox="1"/>
          <p:nvPr/>
        </p:nvSpPr>
        <p:spPr>
          <a:xfrm>
            <a:off x="3774349" y="6376416"/>
            <a:ext cx="3523722" cy="369332"/>
          </a:xfrm>
          <a:prstGeom prst="rect">
            <a:avLst/>
          </a:prstGeom>
          <a:noFill/>
        </p:spPr>
        <p:txBody>
          <a:bodyPr wrap="none" rtlCol="0">
            <a:spAutoFit/>
          </a:bodyPr>
          <a:lstStyle/>
          <a:p>
            <a:r>
              <a:rPr lang="en-US" dirty="0" smtClean="0"/>
              <a:t>Women crime registration </a:t>
            </a:r>
            <a:r>
              <a:rPr lang="en-US" dirty="0"/>
              <a:t>p</a:t>
            </a:r>
            <a:r>
              <a:rPr lang="en-US" dirty="0" smtClean="0"/>
              <a:t>ortal</a:t>
            </a:r>
            <a:endParaRPr lang="en-US" dirty="0"/>
          </a:p>
        </p:txBody>
      </p:sp>
      <p:pic>
        <p:nvPicPr>
          <p:cNvPr id="12290" name="Picture 2" descr="C:\Users\Ayush\Desktop\picss\screencapture-localhost-Ecops-ECOPS-women-php-2018-07-12-18_22_53.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772400" cy="525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7720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382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9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7" y="76200"/>
            <a:ext cx="6965245" cy="750911"/>
          </a:xfrm>
        </p:spPr>
        <p:txBody>
          <a:bodyPr>
            <a:normAutofit/>
          </a:bodyPr>
          <a:lstStyle/>
          <a:p>
            <a:r>
              <a:rPr lang="en-IN" sz="4000" b="1" dirty="0" smtClean="0">
                <a:latin typeface="Times New Roman" pitchFamily="18" charset="0"/>
                <a:cs typeface="Times New Roman" pitchFamily="18" charset="0"/>
              </a:rPr>
              <a:t>  SNAPSHOTS</a:t>
            </a:r>
            <a:endParaRPr lang="en-IN" sz="4000" b="1" dirty="0">
              <a:latin typeface="Times New Roman" pitchFamily="18" charset="0"/>
              <a:cs typeface="Times New Roman" pitchFamily="18" charset="0"/>
            </a:endParaRPr>
          </a:p>
        </p:txBody>
      </p:sp>
      <p:pic>
        <p:nvPicPr>
          <p:cNvPr id="14338" name="Picture 2" descr="C:\Users\Ayush\Desktop\picss\7.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7724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512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0" y="6477000"/>
            <a:ext cx="956672" cy="369332"/>
          </a:xfrm>
          <a:prstGeom prst="rect">
            <a:avLst/>
          </a:prstGeom>
          <a:noFill/>
        </p:spPr>
        <p:txBody>
          <a:bodyPr wrap="none" rtlCol="0">
            <a:spAutoFit/>
          </a:bodyPr>
          <a:lstStyle/>
          <a:p>
            <a:r>
              <a:rPr lang="en-US" dirty="0" smtClean="0"/>
              <a:t>Feedback</a:t>
            </a:r>
            <a:endParaRPr lang="en-US" dirty="0"/>
          </a:p>
        </p:txBody>
      </p:sp>
      <p:pic>
        <p:nvPicPr>
          <p:cNvPr id="15363" name="Picture 3" descr="C:\Users\Ayush\Desktop\picss\screencapture-localhost-Ecops-ECOPS-contact-php-2018-07-12-17_47_21.pn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685800"/>
            <a:ext cx="69342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0708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6965245" cy="792088"/>
          </a:xfrm>
        </p:spPr>
        <p:txBody>
          <a:bodyPr>
            <a:normAutofit/>
          </a:bodyPr>
          <a:lstStyle/>
          <a:p>
            <a:pPr algn="ctr"/>
            <a:r>
              <a:rPr lang="en-IN" sz="4000" b="1" dirty="0" smtClean="0">
                <a:latin typeface="Times New Roman" pitchFamily="18" charset="0"/>
                <a:cs typeface="Times New Roman" pitchFamily="18" charset="0"/>
              </a:rPr>
              <a:t>RESULT</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38200" y="1447800"/>
            <a:ext cx="7488832" cy="4536504"/>
          </a:xfrm>
        </p:spPr>
        <p:txBody>
          <a:bodyPr>
            <a:normAutofit/>
          </a:bodyPr>
          <a:lstStyle/>
          <a:p>
            <a:pPr algn="just">
              <a:lnSpc>
                <a:spcPct val="150000"/>
              </a:lnSpc>
            </a:pPr>
            <a:r>
              <a:rPr lang="en-US" sz="2000" dirty="0" smtClean="0">
                <a:latin typeface="Times New Roman" pitchFamily="18" charset="0"/>
                <a:cs typeface="Times New Roman" pitchFamily="18" charset="0"/>
              </a:rPr>
              <a:t>The topic result is said to be the benefits of the project. As this project will allow user to register complaints and view several data. This will also saving lot of time. Using this website every person feeling safe and confident around the world.</a:t>
            </a:r>
            <a:endParaRPr lang="en-IN" sz="2000" dirty="0" smtClean="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So in the points result will be---</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1. Understanding of HTML, CSS ,</a:t>
            </a:r>
            <a:r>
              <a:rPr lang="en-US" sz="2000" dirty="0" err="1" smtClean="0">
                <a:latin typeface="Times New Roman" pitchFamily="18" charset="0"/>
                <a:cs typeface="Times New Roman" pitchFamily="18" charset="0"/>
              </a:rPr>
              <a:t>PHP,Jscript</a:t>
            </a:r>
            <a:r>
              <a:rPr lang="en-US" sz="2000" dirty="0" smtClean="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2. Getting deep knowledge of development of project.</a:t>
            </a:r>
            <a:endParaRPr lang="en-IN" sz="2000" dirty="0" smtClean="0">
              <a:latin typeface="Times New Roman" pitchFamily="18" charset="0"/>
              <a:cs typeface="Times New Roman" pitchFamily="18" charset="0"/>
            </a:endParaRPr>
          </a:p>
          <a:p>
            <a:pPr algn="just">
              <a:lnSpc>
                <a:spcPct val="150000"/>
              </a:lnSpc>
              <a:buNone/>
            </a:pPr>
            <a:r>
              <a:rPr lang="en-US" sz="2000" dirty="0" smtClean="0">
                <a:latin typeface="Times New Roman" pitchFamily="18" charset="0"/>
                <a:cs typeface="Times New Roman" pitchFamily="18" charset="0"/>
              </a:rPr>
              <a:t>      3. Understanding the concept of </a:t>
            </a:r>
            <a:r>
              <a:rPr lang="en-US" sz="2000" dirty="0" err="1" smtClean="0">
                <a:latin typeface="Times New Roman" pitchFamily="18" charset="0"/>
                <a:cs typeface="Times New Roman" pitchFamily="18" charset="0"/>
              </a:rPr>
              <a:t>phpmysql</a:t>
            </a:r>
            <a:r>
              <a:rPr lang="en-US" sz="2000" dirty="0" smtClean="0">
                <a:latin typeface="Times New Roman" pitchFamily="18" charset="0"/>
                <a:cs typeface="Times New Roman" pitchFamily="18" charset="0"/>
              </a:rPr>
              <a:t> practically.</a:t>
            </a:r>
          </a:p>
          <a:p>
            <a:pPr>
              <a:lnSpc>
                <a:spcPct val="150000"/>
              </a:lnSpc>
              <a:buNone/>
            </a:pPr>
            <a:endParaRPr lang="en-IN" sz="2000" dirty="0" smtClean="0">
              <a:latin typeface="Times New Roman" pitchFamily="18" charset="0"/>
              <a:cs typeface="Times New Roman" pitchFamily="18" charset="0"/>
            </a:endParaRPr>
          </a:p>
          <a:p>
            <a:pPr>
              <a:buNone/>
            </a:pPr>
            <a:endParaRPr lang="en-IN" sz="2000" dirty="0"/>
          </a:p>
        </p:txBody>
      </p:sp>
    </p:spTree>
    <p:extLst>
      <p:ext uri="{BB962C8B-B14F-4D97-AF65-F5344CB8AC3E}">
        <p14:creationId xmlns:p14="http://schemas.microsoft.com/office/powerpoint/2010/main" val="15167541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14372"/>
          </a:xfrm>
        </p:spPr>
        <p:txBody>
          <a:bodyPr>
            <a:normAutofit fontScale="90000"/>
          </a:bodyPr>
          <a:lstStyle/>
          <a:p>
            <a:pPr algn="ctr"/>
            <a:r>
              <a:rPr lang="en-IN" sz="4000" b="1" dirty="0" smtClean="0">
                <a:latin typeface="Times New Roman" pitchFamily="18" charset="0"/>
                <a:cs typeface="Times New Roman" pitchFamily="18" charset="0"/>
              </a:rPr>
              <a:t>INTRODUCTION</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5576" y="1447800"/>
            <a:ext cx="7704856" cy="4789512"/>
          </a:xfrm>
        </p:spPr>
        <p:txBody>
          <a:bodyPr>
            <a:noAutofit/>
          </a:bodyPr>
          <a:lstStyle/>
          <a:p>
            <a:pPr lvl="0" fontAlgn="base"/>
            <a:r>
              <a:rPr lang="en-US" sz="2000" b="1" dirty="0"/>
              <a:t>E-cops</a:t>
            </a:r>
            <a:r>
              <a:rPr lang="en-US" sz="2000" dirty="0"/>
              <a:t> or police management system is a system which provides user a very easy access to the police crime investigation or crime solving system. In this project we provide a simple way to register or report a crime. This will very helpful in sensitive situation. </a:t>
            </a:r>
            <a:endParaRPr lang="en-US" sz="2000" dirty="0" smtClean="0"/>
          </a:p>
          <a:p>
            <a:pPr marL="137160" lvl="0" indent="0" fontAlgn="base">
              <a:buNone/>
            </a:pPr>
            <a:r>
              <a:rPr lang="en-US" sz="2000" dirty="0"/>
              <a:t> </a:t>
            </a:r>
          </a:p>
          <a:p>
            <a:pPr lvl="0" fontAlgn="base"/>
            <a:r>
              <a:rPr lang="en-US" sz="2000" dirty="0"/>
              <a:t>In this account all the information is present like name, complaint, officer which handled the case, progress of the case etc. Our main motive is to provide an easy accessible service to the citizen, so that they can directly interact with our investigation system.</a:t>
            </a:r>
          </a:p>
          <a:p>
            <a:pPr marL="137160" indent="0" fontAlgn="base">
              <a:buNone/>
            </a:pPr>
            <a:r>
              <a:rPr lang="en-US" sz="2000" dirty="0"/>
              <a:t> </a:t>
            </a:r>
          </a:p>
          <a:p>
            <a:pPr lvl="0" fontAlgn="base"/>
            <a:r>
              <a:rPr lang="en-US" sz="2000" dirty="0"/>
              <a:t>In this E-cops system we use XAMPP 3.2 server with </a:t>
            </a:r>
            <a:r>
              <a:rPr lang="en-US" sz="2000" dirty="0" err="1"/>
              <a:t>php</a:t>
            </a:r>
            <a:r>
              <a:rPr lang="en-US" sz="2000" dirty="0"/>
              <a:t>. Also HTML And CSS is used for making this project. In this project we ensure more interactions between user and System. This application offer many services for user.</a:t>
            </a:r>
          </a:p>
        </p:txBody>
      </p:sp>
    </p:spTree>
    <p:extLst>
      <p:ext uri="{BB962C8B-B14F-4D97-AF65-F5344CB8AC3E}">
        <p14:creationId xmlns:p14="http://schemas.microsoft.com/office/powerpoint/2010/main" val="348940042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17582"/>
            <a:ext cx="7619999" cy="1202485"/>
          </a:xfrm>
        </p:spPr>
        <p:txBody>
          <a:bodyPr>
            <a:noAutofit/>
          </a:bodyPr>
          <a:lstStyle/>
          <a:p>
            <a:pPr algn="ctr"/>
            <a:r>
              <a:rPr lang="en-IN" sz="4000" b="1" dirty="0" smtClean="0">
                <a:latin typeface="Times New Roman" pitchFamily="18" charset="0"/>
                <a:cs typeface="Times New Roman" pitchFamily="18" charset="0"/>
              </a:rPr>
              <a:t>CONCLUSION </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99592" y="1988840"/>
            <a:ext cx="7416824" cy="4176464"/>
          </a:xfrm>
        </p:spPr>
        <p:txBody>
          <a:bodyPr>
            <a:normAutofit fontScale="70000" lnSpcReduction="20000"/>
          </a:bodyPr>
          <a:lstStyle/>
          <a:p>
            <a:pPr algn="just"/>
            <a:r>
              <a:rPr lang="en-US" sz="2000" dirty="0">
                <a:latin typeface="Arial" pitchFamily="34" charset="0"/>
                <a:cs typeface="Arial" pitchFamily="34" charset="0"/>
              </a:rPr>
              <a:t> The project titled as “E-COPS Online Police Investigatory System” is a web based application. This application provides facility for reporting online crimes, complaints. This software is developed with scalability in mind. Additional modules can be easily added when necessary. The software is developed with modular approach. All modules in the system have been tested with valid data and invalid data and everything work successfully. Thus the system has fulfilled all the objectives identified and is able to replace the existing system. </a:t>
            </a:r>
          </a:p>
          <a:p>
            <a:pPr marL="137160" indent="0" algn="just">
              <a:buNone/>
            </a:pP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 </a:t>
            </a:r>
            <a:r>
              <a:rPr lang="en-US" sz="2000" dirty="0">
                <a:latin typeface="Arial" pitchFamily="34" charset="0"/>
                <a:cs typeface="Arial" pitchFamily="34" charset="0"/>
              </a:rPr>
              <a:t>The project has been completed successfully with the maximum satisfaction of the organization. The constraints are met and overcome successfully. The system is designed as like it was decided in the design phase. The project gives good idea on developing a full-fledged application satisfying the user requirements.</a:t>
            </a:r>
          </a:p>
          <a:p>
            <a:pPr marL="137160" indent="0" algn="just">
              <a:buNone/>
            </a:pP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 </a:t>
            </a:r>
            <a:r>
              <a:rPr lang="en-US" sz="2000" dirty="0">
                <a:latin typeface="Arial" pitchFamily="34" charset="0"/>
                <a:cs typeface="Arial" pitchFamily="34" charset="0"/>
              </a:rPr>
              <a:t>The system is very flexible and versatile. This software has a user-friendly screen that enables the user to use without any inconvenience. Validation checks induced have greatly reduced errors. Provisions have been made to upgrade the software.  The application has been tested with live data and has provided a successful result. Hence the software has proved to work efficiently.</a:t>
            </a:r>
          </a:p>
          <a:p>
            <a:pPr algn="just"/>
            <a:endParaRPr lang="en-IN" sz="2000" dirty="0">
              <a:latin typeface="Arial" pitchFamily="34" charset="0"/>
              <a:cs typeface="Arial" pitchFamily="34" charset="0"/>
            </a:endParaRPr>
          </a:p>
        </p:txBody>
      </p:sp>
    </p:spTree>
    <p:extLst>
      <p:ext uri="{BB962C8B-B14F-4D97-AF65-F5344CB8AC3E}">
        <p14:creationId xmlns:p14="http://schemas.microsoft.com/office/powerpoint/2010/main" val="18504682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1"/>
            <a:ext cx="6965245" cy="1066800"/>
          </a:xfrm>
        </p:spPr>
        <p:txBody>
          <a:bodyPr>
            <a:normAutofit/>
          </a:bodyPr>
          <a:lstStyle/>
          <a:p>
            <a:pPr algn="ctr"/>
            <a:r>
              <a:rPr lang="en-IN" sz="4000" b="1" dirty="0" smtClean="0">
                <a:latin typeface="Times New Roman" pitchFamily="18" charset="0"/>
                <a:cs typeface="Times New Roman" pitchFamily="18" charset="0"/>
              </a:rPr>
              <a:t>REFERENCES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043608" y="1916832"/>
            <a:ext cx="7262192" cy="4032448"/>
          </a:xfrm>
        </p:spPr>
        <p:txBody>
          <a:bodyPr>
            <a:normAutofit/>
          </a:bodyPr>
          <a:lstStyle/>
          <a:p>
            <a:pPr>
              <a:buNone/>
            </a:pPr>
            <a:endParaRPr lang="en-IN" sz="2000" dirty="0" smtClean="0">
              <a:solidFill>
                <a:srgbClr val="0000CC"/>
              </a:solidFill>
              <a:latin typeface="Times New Roman" pitchFamily="18" charset="0"/>
              <a:cs typeface="Times New Roman" pitchFamily="18" charset="0"/>
            </a:endParaRPr>
          </a:p>
          <a:p>
            <a:pPr marL="137160" indent="0">
              <a:buNone/>
            </a:pPr>
            <a:r>
              <a:rPr lang="en-US" sz="1800" dirty="0"/>
              <a:t>[1]. </a:t>
            </a:r>
            <a:r>
              <a:rPr lang="en-US" sz="1800" u="sng" dirty="0">
                <a:hlinkClick r:id="rId2"/>
              </a:rPr>
              <a:t>https://</a:t>
            </a:r>
            <a:r>
              <a:rPr lang="en-US" sz="1800" u="sng" dirty="0" smtClean="0">
                <a:hlinkClick r:id="rId2"/>
              </a:rPr>
              <a:t>en.wikipedia.org/wiki/HTML</a:t>
            </a:r>
            <a:r>
              <a:rPr lang="en-US" sz="1800" dirty="0" smtClean="0"/>
              <a:t> </a:t>
            </a:r>
            <a:r>
              <a:rPr lang="en-US" sz="1800" dirty="0"/>
              <a:t>[2</a:t>
            </a:r>
            <a:r>
              <a:rPr lang="en-US" sz="1800" dirty="0" smtClean="0"/>
              <a:t>].</a:t>
            </a:r>
            <a:r>
              <a:rPr lang="en-US" sz="1800" u="sng" dirty="0" smtClean="0">
                <a:hlinkClick r:id="rId3"/>
              </a:rPr>
              <a:t>https</a:t>
            </a:r>
            <a:r>
              <a:rPr lang="en-US" sz="1800" u="sng" dirty="0">
                <a:hlinkClick r:id="rId3"/>
              </a:rPr>
              <a:t>://</a:t>
            </a:r>
            <a:r>
              <a:rPr lang="en-US" sz="1800" u="sng" dirty="0" smtClean="0">
                <a:hlinkClick r:id="rId3"/>
              </a:rPr>
              <a:t>www.tutorialspoint.com/php/index.htm</a:t>
            </a:r>
            <a:endParaRPr lang="en-US" sz="1800" dirty="0"/>
          </a:p>
          <a:p>
            <a:pPr marL="137160" indent="0">
              <a:buNone/>
            </a:pPr>
            <a:r>
              <a:rPr lang="en-US" sz="1800" dirty="0" smtClean="0"/>
              <a:t> </a:t>
            </a:r>
            <a:r>
              <a:rPr lang="en-US" sz="1800" dirty="0"/>
              <a:t>[3]. </a:t>
            </a:r>
            <a:r>
              <a:rPr lang="en-US" sz="1800" u="sng" dirty="0">
                <a:hlinkClick r:id="rId4"/>
              </a:rPr>
              <a:t>https://ips.gov.in</a:t>
            </a:r>
            <a:r>
              <a:rPr lang="en-US" sz="1800" u="sng" dirty="0" smtClean="0">
                <a:hlinkClick r:id="rId4"/>
              </a:rPr>
              <a:t>/</a:t>
            </a:r>
            <a:endParaRPr lang="en-US" sz="1800" u="sng" dirty="0"/>
          </a:p>
          <a:p>
            <a:pPr marL="137160" indent="0">
              <a:buNone/>
            </a:pPr>
            <a:r>
              <a:rPr lang="en-US" sz="1800" dirty="0" smtClean="0"/>
              <a:t>[</a:t>
            </a:r>
            <a:r>
              <a:rPr lang="en-US" sz="1800" dirty="0"/>
              <a:t>4</a:t>
            </a:r>
            <a:r>
              <a:rPr lang="en-US" sz="1800" dirty="0" smtClean="0"/>
              <a:t>].</a:t>
            </a:r>
            <a:r>
              <a:rPr lang="en-US" sz="1800" u="sng" dirty="0" smtClean="0">
                <a:hlinkClick r:id="rId5"/>
              </a:rPr>
              <a:t>https</a:t>
            </a:r>
            <a:r>
              <a:rPr lang="en-US" sz="1800" u="sng" dirty="0">
                <a:hlinkClick r:id="rId5"/>
              </a:rPr>
              <a:t>://</a:t>
            </a:r>
            <a:r>
              <a:rPr lang="en-US" sz="1800" u="sng" dirty="0" smtClean="0">
                <a:hlinkClick r:id="rId5"/>
              </a:rPr>
              <a:t>en.wikipedia.org/wiki/</a:t>
            </a:r>
            <a:r>
              <a:rPr lang="en-US" sz="1800" u="sng" dirty="0" err="1" smtClean="0">
                <a:hlinkClick r:id="rId5"/>
              </a:rPr>
              <a:t>Indian_Police_Service</a:t>
            </a:r>
            <a:r>
              <a:rPr lang="en-US" sz="1800" dirty="0" smtClean="0"/>
              <a:t>                     [5]. </a:t>
            </a:r>
            <a:r>
              <a:rPr lang="en-US" sz="1800" u="sng" dirty="0" smtClean="0">
                <a:hlinkClick r:id="rId6"/>
              </a:rPr>
              <a:t>https://www.w3schools.com/css/</a:t>
            </a:r>
            <a:endParaRPr lang="en-US" sz="1800" u="sng" dirty="0" smtClean="0"/>
          </a:p>
          <a:p>
            <a:pPr marL="137160" indent="0">
              <a:buNone/>
            </a:pPr>
            <a:r>
              <a:rPr lang="en-US" sz="1800" dirty="0" smtClean="0"/>
              <a:t>  </a:t>
            </a:r>
            <a:r>
              <a:rPr lang="en-US" sz="1800" dirty="0"/>
              <a:t>[6]. PHP and MYSQL web development by Luke Welling </a:t>
            </a: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762000"/>
          </a:xfrm>
        </p:spPr>
        <p:txBody>
          <a:bodyPr>
            <a:normAutofit/>
          </a:bodyPr>
          <a:lstStyle/>
          <a:p>
            <a:pPr algn="ctr"/>
            <a:r>
              <a:rPr lang="en-IN" sz="4000" b="1" dirty="0" smtClean="0">
                <a:latin typeface="Times New Roman" pitchFamily="18" charset="0"/>
                <a:cs typeface="Times New Roman" pitchFamily="18" charset="0"/>
              </a:rPr>
              <a:t> REQUIREMENTS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838200" y="1600200"/>
            <a:ext cx="3683840" cy="4648200"/>
          </a:xfrm>
        </p:spPr>
        <p:txBody>
          <a:bodyPr>
            <a:noAutofit/>
          </a:bodyPr>
          <a:lstStyle/>
          <a:p>
            <a:pPr>
              <a:buNone/>
            </a:pPr>
            <a:r>
              <a:rPr lang="en-IN" sz="2000" dirty="0" smtClean="0">
                <a:latin typeface="Times New Roman" pitchFamily="18" charset="0"/>
                <a:cs typeface="Times New Roman" pitchFamily="18" charset="0"/>
              </a:rPr>
              <a:t>   </a:t>
            </a:r>
            <a:r>
              <a:rPr lang="en-IN" sz="2000" b="1" dirty="0" smtClean="0">
                <a:latin typeface="Times New Roman" pitchFamily="18" charset="0"/>
                <a:cs typeface="Times New Roman" pitchFamily="18" charset="0"/>
              </a:rPr>
              <a:t>Hardware Requirements</a:t>
            </a:r>
          </a:p>
          <a:p>
            <a:pPr>
              <a:lnSpc>
                <a:spcPct val="170000"/>
              </a:lnSpc>
            </a:pPr>
            <a:r>
              <a:rPr lang="en-US" sz="2000" dirty="0" smtClean="0">
                <a:latin typeface="Times New Roman" pitchFamily="18" charset="0"/>
                <a:cs typeface="Times New Roman" pitchFamily="18" charset="0"/>
              </a:rPr>
              <a:t>Window platform like:2000 professional, XP, 7.</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HDD-100GB or above.</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RAM- 1GB or above.</a:t>
            </a:r>
            <a:endParaRPr lang="en-IN" sz="2000" dirty="0" smtClean="0">
              <a:latin typeface="Times New Roman" pitchFamily="18" charset="0"/>
              <a:cs typeface="Times New Roman" pitchFamily="18" charset="0"/>
            </a:endParaRPr>
          </a:p>
          <a:p>
            <a:pPr>
              <a:lnSpc>
                <a:spcPct val="170000"/>
              </a:lnSpc>
            </a:pPr>
            <a:r>
              <a:rPr lang="en-US" sz="2000" dirty="0" smtClean="0">
                <a:latin typeface="Times New Roman" pitchFamily="18" charset="0"/>
                <a:cs typeface="Times New Roman" pitchFamily="18" charset="0"/>
              </a:rPr>
              <a:t>Processor Speed-1.2 GHz or above.</a:t>
            </a:r>
            <a:endParaRPr lang="en-IN" sz="2000" dirty="0" smtClean="0">
              <a:latin typeface="Times New Roman" pitchFamily="18" charset="0"/>
              <a:cs typeface="Times New Roman" pitchFamily="18" charset="0"/>
            </a:endParaRPr>
          </a:p>
          <a:p>
            <a:pPr>
              <a:lnSpc>
                <a:spcPct val="170000"/>
              </a:lnSpc>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p:txBody>
      </p:sp>
      <p:sp>
        <p:nvSpPr>
          <p:cNvPr id="4" name="Content Placeholder 3"/>
          <p:cNvSpPr>
            <a:spLocks noGrp="1"/>
          </p:cNvSpPr>
          <p:nvPr>
            <p:ph sz="quarter" idx="2"/>
          </p:nvPr>
        </p:nvSpPr>
        <p:spPr>
          <a:xfrm>
            <a:off x="4724400" y="1600200"/>
            <a:ext cx="3505200" cy="4495800"/>
          </a:xfrm>
        </p:spPr>
        <p:txBody>
          <a:bodyPr>
            <a:normAutofit/>
          </a:bodyPr>
          <a:lstStyle/>
          <a:p>
            <a:pPr>
              <a:buNone/>
            </a:pPr>
            <a:r>
              <a:rPr lang="en-IN" sz="2000" b="1" dirty="0" smtClean="0">
                <a:latin typeface="Times New Roman" pitchFamily="18" charset="0"/>
                <a:cs typeface="Times New Roman" pitchFamily="18" charset="0"/>
              </a:rPr>
              <a:t>Software Requirements</a:t>
            </a:r>
          </a:p>
          <a:p>
            <a:pPr lvl="0">
              <a:lnSpc>
                <a:spcPct val="150000"/>
              </a:lnSpc>
            </a:pPr>
            <a:r>
              <a:rPr lang="en-US" sz="2000" dirty="0" smtClean="0">
                <a:latin typeface="Times New Roman" pitchFamily="18" charset="0"/>
                <a:cs typeface="Times New Roman" pitchFamily="18" charset="0"/>
              </a:rPr>
              <a:t>MySQL</a:t>
            </a:r>
            <a:endParaRPr lang="en-IN" sz="2000" dirty="0" smtClean="0">
              <a:latin typeface="Times New Roman" pitchFamily="18" charset="0"/>
              <a:cs typeface="Times New Roman" pitchFamily="18" charset="0"/>
            </a:endParaRPr>
          </a:p>
          <a:p>
            <a:pPr lvl="0">
              <a:lnSpc>
                <a:spcPct val="150000"/>
              </a:lnSpc>
            </a:pPr>
            <a:r>
              <a:rPr lang="en-US" sz="2000" dirty="0" smtClean="0">
                <a:latin typeface="Times New Roman" pitchFamily="18" charset="0"/>
                <a:cs typeface="Times New Roman" pitchFamily="18" charset="0"/>
              </a:rPr>
              <a:t>XAMPP 1.7.1</a:t>
            </a:r>
            <a:endParaRPr lang="en-IN" sz="2000" dirty="0" smtClean="0">
              <a:latin typeface="Times New Roman" pitchFamily="18" charset="0"/>
              <a:cs typeface="Times New Roman" pitchFamily="18" charset="0"/>
            </a:endParaRPr>
          </a:p>
          <a:p>
            <a:pPr lvl="0">
              <a:lnSpc>
                <a:spcPct val="150000"/>
              </a:lnSpc>
            </a:pPr>
            <a:r>
              <a:rPr lang="en-US" sz="2000" dirty="0" err="1" smtClean="0">
                <a:latin typeface="Times New Roman" pitchFamily="18" charset="0"/>
                <a:cs typeface="Times New Roman" pitchFamily="18" charset="0"/>
              </a:rPr>
              <a:t>HTML,CSS,Jscript</a:t>
            </a:r>
            <a:endParaRPr lang="en-IN" sz="2000" dirty="0" smtClean="0">
              <a:latin typeface="Times New Roman" pitchFamily="18" charset="0"/>
              <a:cs typeface="Times New Roman" pitchFamily="18" charset="0"/>
            </a:endParaRPr>
          </a:p>
          <a:p>
            <a:pPr lvl="0">
              <a:lnSpc>
                <a:spcPct val="150000"/>
              </a:lnSpc>
            </a:pPr>
            <a:r>
              <a:rPr lang="en-US" sz="2000" dirty="0" err="1" smtClean="0">
                <a:latin typeface="Times New Roman" pitchFamily="18" charset="0"/>
                <a:cs typeface="Times New Roman" pitchFamily="18" charset="0"/>
              </a:rPr>
              <a:t>Php</a:t>
            </a:r>
            <a:endParaRPr lang="en-IN" sz="2000" dirty="0" smtClean="0">
              <a:latin typeface="Times New Roman" pitchFamily="18" charset="0"/>
              <a:cs typeface="Times New Roman" pitchFamily="18" charset="0"/>
            </a:endParaRPr>
          </a:p>
          <a:p>
            <a:pPr lvl="0">
              <a:lnSpc>
                <a:spcPct val="150000"/>
              </a:lnSpc>
            </a:pPr>
            <a:endParaRPr lang="en-IN" sz="2000" dirty="0" smtClean="0">
              <a:latin typeface="Times New Roman" pitchFamily="18" charset="0"/>
              <a:cs typeface="Times New Roman" pitchFamily="18" charset="0"/>
            </a:endParaRPr>
          </a:p>
          <a:p>
            <a:pPr>
              <a:buNone/>
            </a:pPr>
            <a:endParaRPr lang="en-IN" sz="20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6" y="685800"/>
            <a:ext cx="6965245" cy="782617"/>
          </a:xfrm>
        </p:spPr>
        <p:txBody>
          <a:bodyPr>
            <a:noAutofit/>
          </a:bodyPr>
          <a:lstStyle/>
          <a:p>
            <a:r>
              <a:rPr lang="en-US" sz="4000" b="1" dirty="0" smtClean="0">
                <a:latin typeface="Times New Roman" pitchFamily="18" charset="0"/>
                <a:cs typeface="Times New Roman" pitchFamily="18" charset="0"/>
              </a:rPr>
              <a:t>PHP DEVELOPMENT DIAGRAM</a:t>
            </a:r>
            <a:endParaRPr lang="en-US" sz="4000" b="1" dirty="0">
              <a:latin typeface="Times New Roman" pitchFamily="18" charset="0"/>
              <a:cs typeface="Times New Roman" pitchFamily="18" charset="0"/>
            </a:endParaRPr>
          </a:p>
        </p:txBody>
      </p:sp>
      <p:sp>
        <p:nvSpPr>
          <p:cNvPr id="26" name="TextBox 25"/>
          <p:cNvSpPr txBox="1"/>
          <p:nvPr/>
        </p:nvSpPr>
        <p:spPr>
          <a:xfrm>
            <a:off x="2068104" y="5791200"/>
            <a:ext cx="5333999"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     Fig: PHP DEVELOPMENT DIAGRAM</a:t>
            </a:r>
            <a:endParaRPr lang="en-US" b="1" dirty="0">
              <a:latin typeface="Times New Roman" pitchFamily="18" charset="0"/>
              <a:cs typeface="Times New Roman" pitchFamily="18"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81200"/>
            <a:ext cx="7467601" cy="3733800"/>
          </a:xfrm>
          <a:prstGeom prst="rect">
            <a:avLst/>
          </a:prstGeom>
        </p:spPr>
      </p:pic>
    </p:spTree>
    <p:extLst>
      <p:ext uri="{BB962C8B-B14F-4D97-AF65-F5344CB8AC3E}">
        <p14:creationId xmlns:p14="http://schemas.microsoft.com/office/powerpoint/2010/main" val="22331373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51" y="685800"/>
            <a:ext cx="6965245" cy="935018"/>
          </a:xfrm>
        </p:spPr>
        <p:txBody>
          <a:bodyPr>
            <a:normAutofit/>
          </a:bodyPr>
          <a:lstStyle/>
          <a:p>
            <a:pPr algn="ctr"/>
            <a:r>
              <a:rPr lang="en-IN" sz="4000" b="1" dirty="0" smtClean="0">
                <a:latin typeface="Times New Roman" pitchFamily="18" charset="0"/>
                <a:cs typeface="Times New Roman" pitchFamily="18" charset="0"/>
              </a:rPr>
              <a:t>DATA FLOW DIAGRAMS</a:t>
            </a:r>
            <a:endParaRPr lang="en-IN" sz="40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5576" y="1937857"/>
            <a:ext cx="7704856" cy="3878245"/>
          </a:xfrm>
        </p:spPr>
        <p:txBody>
          <a:bodyPr/>
          <a:lstStyle/>
          <a:p>
            <a:pPr algn="just">
              <a:lnSpc>
                <a:spcPct val="150000"/>
              </a:lnSpc>
              <a:buNone/>
            </a:pPr>
            <a:endParaRPr lang="en-IN" sz="1800" dirty="0" smtClean="0">
              <a:latin typeface="Times New Roman" pitchFamily="18" charset="0"/>
              <a:cs typeface="Times New Roman" pitchFamily="18" charset="0"/>
            </a:endParaRPr>
          </a:p>
          <a:p>
            <a:pPr algn="just">
              <a:buNone/>
            </a:pPr>
            <a:endParaRPr lang="en-IN" dirty="0"/>
          </a:p>
        </p:txBody>
      </p:sp>
      <p:sp>
        <p:nvSpPr>
          <p:cNvPr id="5" name="TextBox 4"/>
          <p:cNvSpPr txBox="1"/>
          <p:nvPr/>
        </p:nvSpPr>
        <p:spPr>
          <a:xfrm>
            <a:off x="2895600" y="5638800"/>
            <a:ext cx="3286148"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                   Fig: 0-LEVEL DFD</a:t>
            </a:r>
            <a:endParaRPr lang="en-IN" b="1" dirty="0">
              <a:latin typeface="Times New Roman" pitchFamily="18" charset="0"/>
              <a:cs typeface="Times New Roman" pitchFamily="18" charset="0"/>
            </a:endParaRPr>
          </a:p>
        </p:txBody>
      </p:sp>
      <p:grpSp>
        <p:nvGrpSpPr>
          <p:cNvPr id="7" name="Canvas 493"/>
          <p:cNvGrpSpPr/>
          <p:nvPr/>
        </p:nvGrpSpPr>
        <p:grpSpPr>
          <a:xfrm>
            <a:off x="838200" y="2473840"/>
            <a:ext cx="7315200" cy="2555360"/>
            <a:chOff x="0" y="0"/>
            <a:chExt cx="5943600" cy="1787525"/>
          </a:xfrm>
        </p:grpSpPr>
        <p:sp>
          <p:nvSpPr>
            <p:cNvPr id="8" name="Rectangle 7"/>
            <p:cNvSpPr/>
            <p:nvPr/>
          </p:nvSpPr>
          <p:spPr>
            <a:xfrm>
              <a:off x="0" y="0"/>
              <a:ext cx="5943600" cy="1787525"/>
            </a:xfrm>
            <a:prstGeom prst="rect">
              <a:avLst/>
            </a:prstGeom>
            <a:noFill/>
          </p:spPr>
        </p:sp>
        <p:sp>
          <p:nvSpPr>
            <p:cNvPr id="9" name="Oval 8"/>
            <p:cNvSpPr>
              <a:spLocks noChangeArrowheads="1"/>
            </p:cNvSpPr>
            <p:nvPr/>
          </p:nvSpPr>
          <p:spPr bwMode="auto">
            <a:xfrm>
              <a:off x="2315717" y="0"/>
              <a:ext cx="1576375" cy="1787525"/>
            </a:xfrm>
            <a:prstGeom prst="ellipse">
              <a:avLst/>
            </a:prstGeom>
            <a:solidFill>
              <a:srgbClr val="FFFFFF"/>
            </a:solidFill>
            <a:ln w="9525">
              <a:solidFill>
                <a:srgbClr val="000000"/>
              </a:solidFill>
              <a:round/>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Times New Roman"/>
                </a:rPr>
                <a:t> </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E-COPS</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Investigatory System</a:t>
              </a:r>
              <a:endParaRPr lang="en-US" sz="1100">
                <a:effectLst/>
                <a:latin typeface="Calibri"/>
                <a:ea typeface="Times New Roman"/>
                <a:cs typeface="Times New Roman"/>
              </a:endParaRPr>
            </a:p>
          </p:txBody>
        </p:sp>
        <p:sp>
          <p:nvSpPr>
            <p:cNvPr id="10" name="Rectangle 9"/>
            <p:cNvSpPr>
              <a:spLocks noChangeArrowheads="1"/>
            </p:cNvSpPr>
            <p:nvPr/>
          </p:nvSpPr>
          <p:spPr bwMode="auto">
            <a:xfrm>
              <a:off x="0" y="703686"/>
              <a:ext cx="1385434" cy="391182"/>
            </a:xfrm>
            <a:prstGeom prst="rect">
              <a:avLst/>
            </a:prstGeom>
            <a:solidFill>
              <a:srgbClr val="FFFFFF"/>
            </a:solidFill>
            <a:ln w="9525">
              <a:solidFill>
                <a:srgbClr val="000000"/>
              </a:solidFill>
              <a:miter lim="800000"/>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sp>
          <p:nvSpPr>
            <p:cNvPr id="11" name="Rectangle 10"/>
            <p:cNvSpPr>
              <a:spLocks noChangeArrowheads="1"/>
            </p:cNvSpPr>
            <p:nvPr/>
          </p:nvSpPr>
          <p:spPr bwMode="auto">
            <a:xfrm>
              <a:off x="4558166" y="636774"/>
              <a:ext cx="1385434" cy="391182"/>
            </a:xfrm>
            <a:prstGeom prst="rect">
              <a:avLst/>
            </a:prstGeom>
            <a:solidFill>
              <a:srgbClr val="FFFFFF"/>
            </a:solidFill>
            <a:ln w="9525">
              <a:solidFill>
                <a:srgbClr val="000000"/>
              </a:solidFill>
              <a:miter lim="800000"/>
              <a:headEnd/>
              <a:tailEnd/>
            </a:ln>
          </p:spPr>
          <p:txBody>
            <a:bodyPr rot="0" vert="horz" wrap="square" lIns="82296" tIns="41148" rIns="82296" bIns="41148" anchor="t" anchorCtr="0">
              <a:noAutofit/>
            </a:bodyPr>
            <a:lstStyle/>
            <a:p>
              <a:pPr marL="0" marR="0" algn="ctr">
                <a:lnSpc>
                  <a:spcPct val="115000"/>
                </a:lnSpc>
                <a:spcBef>
                  <a:spcPts val="0"/>
                </a:spcBef>
                <a:spcAft>
                  <a:spcPts val="1000"/>
                </a:spcAft>
              </a:pPr>
              <a:r>
                <a:rPr lang="en-US" sz="100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cxnSp>
          <p:nvCxnSpPr>
            <p:cNvPr id="12" name="AutoShape 5"/>
            <p:cNvCxnSpPr>
              <a:cxnSpLocks noChangeShapeType="1"/>
            </p:cNvCxnSpPr>
            <p:nvPr/>
          </p:nvCxnSpPr>
          <p:spPr bwMode="auto">
            <a:xfrm>
              <a:off x="1395055" y="849277"/>
              <a:ext cx="920662"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 name="AutoShape 6"/>
            <p:cNvCxnSpPr>
              <a:cxnSpLocks noChangeShapeType="1"/>
            </p:cNvCxnSpPr>
            <p:nvPr/>
          </p:nvCxnSpPr>
          <p:spPr bwMode="auto">
            <a:xfrm>
              <a:off x="3892092" y="849277"/>
              <a:ext cx="666074"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 Box 7"/>
            <p:cNvSpPr txBox="1">
              <a:spLocks noChangeArrowheads="1"/>
            </p:cNvSpPr>
            <p:nvPr/>
          </p:nvSpPr>
          <p:spPr bwMode="auto">
            <a:xfrm>
              <a:off x="1057577" y="256621"/>
              <a:ext cx="1275902" cy="320593"/>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User ID, Complaints</a:t>
              </a:r>
              <a:endParaRPr lang="en-US" sz="1100">
                <a:effectLst/>
                <a:latin typeface="Calibri"/>
                <a:ea typeface="Times New Roman"/>
                <a:cs typeface="Times New Roman"/>
              </a:endParaRPr>
            </a:p>
          </p:txBody>
        </p:sp>
        <p:sp>
          <p:nvSpPr>
            <p:cNvPr id="15" name="Text Box 8"/>
            <p:cNvSpPr txBox="1">
              <a:spLocks noChangeArrowheads="1"/>
            </p:cNvSpPr>
            <p:nvPr/>
          </p:nvSpPr>
          <p:spPr bwMode="auto">
            <a:xfrm>
              <a:off x="3810683" y="172797"/>
              <a:ext cx="1631141" cy="319122"/>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Complaint Management </a:t>
              </a:r>
              <a:endParaRPr lang="en-US" sz="1100">
                <a:effectLst/>
                <a:latin typeface="Calibri"/>
                <a:ea typeface="Times New Roman"/>
                <a:cs typeface="Times New Roman"/>
              </a:endParaRPr>
            </a:p>
          </p:txBody>
        </p:sp>
        <p:sp>
          <p:nvSpPr>
            <p:cNvPr id="16" name="Text Box 9"/>
            <p:cNvSpPr txBox="1">
              <a:spLocks noChangeArrowheads="1"/>
            </p:cNvSpPr>
            <p:nvPr/>
          </p:nvSpPr>
          <p:spPr bwMode="auto">
            <a:xfrm>
              <a:off x="3892092" y="1142663"/>
              <a:ext cx="1276642" cy="361770"/>
            </a:xfrm>
            <a:prstGeom prst="rect">
              <a:avLst/>
            </a:prstGeom>
            <a:solidFill>
              <a:srgbClr val="FFFFFF"/>
            </a:solidFill>
            <a:ln w="9525">
              <a:solidFill>
                <a:srgbClr val="FFFFFF"/>
              </a:solidFill>
              <a:miter lim="800000"/>
              <a:headEnd/>
              <a:tailEnd/>
            </a:ln>
          </p:spPr>
          <p:txBody>
            <a:bodyPr rot="0" vert="horz" wrap="square" lIns="82296" tIns="41148" rIns="82296" bIns="41148" anchor="t" anchorCtr="0">
              <a:noAutofit/>
            </a:bodyPr>
            <a:lstStyle/>
            <a:p>
              <a:pPr marL="0" marR="0">
                <a:lnSpc>
                  <a:spcPct val="115000"/>
                </a:lnSpc>
                <a:spcBef>
                  <a:spcPts val="0"/>
                </a:spcBef>
                <a:spcAft>
                  <a:spcPts val="1000"/>
                </a:spcAft>
              </a:pPr>
              <a:r>
                <a:rPr lang="en-US" sz="1000">
                  <a:solidFill>
                    <a:srgbClr val="000000"/>
                  </a:solidFill>
                  <a:effectLst/>
                  <a:latin typeface="Calibri"/>
                  <a:ea typeface="Times New Roman"/>
                  <a:cs typeface="Calibri"/>
                </a:rPr>
                <a:t>Solutions, Feedback</a:t>
              </a:r>
              <a:endParaRPr lang="en-US" sz="1100">
                <a:effectLst/>
                <a:latin typeface="Calibri"/>
                <a:ea typeface="Times New Roman"/>
                <a:cs typeface="Times New Roman"/>
              </a:endParaRPr>
            </a:p>
          </p:txBody>
        </p:sp>
      </p:grpSp>
    </p:spTree>
    <p:extLst>
      <p:ext uri="{BB962C8B-B14F-4D97-AF65-F5344CB8AC3E}">
        <p14:creationId xmlns:p14="http://schemas.microsoft.com/office/powerpoint/2010/main" val="17456169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054973" y="6096000"/>
            <a:ext cx="4115112" cy="553998"/>
          </a:xfrm>
          <a:prstGeom prst="rect">
            <a:avLst/>
          </a:prstGeom>
          <a:noFill/>
        </p:spPr>
        <p:txBody>
          <a:bodyPr wrap="square" rtlCol="0">
            <a:spAutoFit/>
          </a:bodyPr>
          <a:lstStyle/>
          <a:p>
            <a:pPr>
              <a:lnSpc>
                <a:spcPct val="150000"/>
              </a:lnSpc>
            </a:pPr>
            <a:r>
              <a:rPr lang="en-US" sz="2000" b="1" dirty="0" smtClean="0">
                <a:latin typeface="Times New Roman" pitchFamily="18" charset="0"/>
                <a:cs typeface="Times New Roman" pitchFamily="18" charset="0"/>
              </a:rPr>
              <a:t>Fig:3-level </a:t>
            </a:r>
            <a:r>
              <a:rPr lang="en-US" sz="2000" b="1" dirty="0">
                <a:latin typeface="Times New Roman" pitchFamily="18" charset="0"/>
                <a:cs typeface="Times New Roman" pitchFamily="18" charset="0"/>
              </a:rPr>
              <a:t>DFD </a:t>
            </a:r>
            <a:r>
              <a:rPr lang="en-US" sz="2000" b="1" dirty="0" smtClean="0">
                <a:latin typeface="Times New Roman" pitchFamily="18" charset="0"/>
                <a:cs typeface="Times New Roman" pitchFamily="18" charset="0"/>
              </a:rPr>
              <a:t> Administrator  </a:t>
            </a:r>
            <a:endParaRPr lang="en-IN" sz="2000" dirty="0">
              <a:latin typeface="Times New Roman" pitchFamily="18" charset="0"/>
              <a:cs typeface="Times New Roman" pitchFamily="18" charset="0"/>
            </a:endParaRPr>
          </a:p>
        </p:txBody>
      </p:sp>
      <p:sp>
        <p:nvSpPr>
          <p:cNvPr id="2" name="Title 1"/>
          <p:cNvSpPr>
            <a:spLocks noGrp="1"/>
          </p:cNvSpPr>
          <p:nvPr>
            <p:ph type="title"/>
          </p:nvPr>
        </p:nvSpPr>
        <p:spPr>
          <a:xfrm>
            <a:off x="1111955" y="381000"/>
            <a:ext cx="6965245" cy="477818"/>
          </a:xfrm>
        </p:spPr>
        <p:txBody>
          <a:bodyPr>
            <a:normAutofit fontScale="90000"/>
          </a:bodyPr>
          <a:lstStyle/>
          <a:p>
            <a:pPr algn="l"/>
            <a:r>
              <a:rPr lang="en-US" b="1" dirty="0" err="1" smtClean="0"/>
              <a:t>Contd</a:t>
            </a:r>
            <a:r>
              <a:rPr lang="en-US" b="1" dirty="0" smtClean="0"/>
              <a:t>…</a:t>
            </a:r>
            <a:endParaRPr lang="en-US" b="1" dirty="0"/>
          </a:p>
        </p:txBody>
      </p:sp>
      <p:grpSp>
        <p:nvGrpSpPr>
          <p:cNvPr id="48" name="Canvas 484"/>
          <p:cNvGrpSpPr/>
          <p:nvPr/>
        </p:nvGrpSpPr>
        <p:grpSpPr>
          <a:xfrm>
            <a:off x="609600" y="1143000"/>
            <a:ext cx="7467600" cy="4724400"/>
            <a:chOff x="0" y="-8"/>
            <a:chExt cx="5979160" cy="4356108"/>
          </a:xfrm>
        </p:grpSpPr>
        <p:sp>
          <p:nvSpPr>
            <p:cNvPr id="51" name="Rectangle 50"/>
            <p:cNvSpPr/>
            <p:nvPr/>
          </p:nvSpPr>
          <p:spPr>
            <a:xfrm>
              <a:off x="0" y="0"/>
              <a:ext cx="5979160" cy="4356100"/>
            </a:xfrm>
            <a:prstGeom prst="rect">
              <a:avLst/>
            </a:prstGeom>
            <a:noFill/>
          </p:spPr>
        </p:sp>
        <p:sp>
          <p:nvSpPr>
            <p:cNvPr id="52" name="Text Box 2"/>
            <p:cNvSpPr txBox="1">
              <a:spLocks noChangeArrowheads="1"/>
            </p:cNvSpPr>
            <p:nvPr/>
          </p:nvSpPr>
          <p:spPr bwMode="auto">
            <a:xfrm>
              <a:off x="2821940" y="2788920"/>
              <a:ext cx="1316355" cy="46545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Add FIR Reports</a:t>
              </a:r>
              <a:endParaRPr lang="en-US" sz="1100">
                <a:effectLst/>
                <a:latin typeface="Calibri"/>
                <a:ea typeface="Times New Roman"/>
                <a:cs typeface="Times New Roman"/>
              </a:endParaRPr>
            </a:p>
          </p:txBody>
        </p:sp>
        <p:sp>
          <p:nvSpPr>
            <p:cNvPr id="54" name="Text Box 4"/>
            <p:cNvSpPr txBox="1">
              <a:spLocks noChangeArrowheads="1"/>
            </p:cNvSpPr>
            <p:nvPr/>
          </p:nvSpPr>
          <p:spPr bwMode="auto">
            <a:xfrm>
              <a:off x="3133725" y="1000760"/>
              <a:ext cx="148717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Complaints</a:t>
              </a:r>
              <a:endParaRPr lang="en-US" sz="1100">
                <a:effectLst/>
                <a:latin typeface="Calibri"/>
                <a:ea typeface="Times New Roman"/>
                <a:cs typeface="Times New Roman"/>
              </a:endParaRPr>
            </a:p>
          </p:txBody>
        </p:sp>
        <p:sp>
          <p:nvSpPr>
            <p:cNvPr id="55" name="Text Box 5"/>
            <p:cNvSpPr txBox="1">
              <a:spLocks noChangeArrowheads="1"/>
            </p:cNvSpPr>
            <p:nvPr/>
          </p:nvSpPr>
          <p:spPr bwMode="auto">
            <a:xfrm>
              <a:off x="3422015" y="493395"/>
              <a:ext cx="148590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user details</a:t>
              </a:r>
              <a:endParaRPr lang="en-US" sz="1100">
                <a:effectLst/>
                <a:latin typeface="Calibri"/>
                <a:ea typeface="Times New Roman"/>
                <a:cs typeface="Times New Roman"/>
              </a:endParaRPr>
            </a:p>
          </p:txBody>
        </p:sp>
        <p:sp>
          <p:nvSpPr>
            <p:cNvPr id="56" name="Text Box 6"/>
            <p:cNvSpPr txBox="1">
              <a:spLocks noChangeArrowheads="1"/>
            </p:cNvSpPr>
            <p:nvPr/>
          </p:nvSpPr>
          <p:spPr bwMode="auto">
            <a:xfrm>
              <a:off x="1406525" y="2000885"/>
              <a:ext cx="1485900" cy="25400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View Feedback</a:t>
              </a:r>
              <a:endParaRPr lang="en-US" sz="1100">
                <a:effectLst/>
                <a:latin typeface="Calibri"/>
                <a:ea typeface="Times New Roman"/>
                <a:cs typeface="Times New Roman"/>
              </a:endParaRPr>
            </a:p>
          </p:txBody>
        </p:sp>
        <p:sp>
          <p:nvSpPr>
            <p:cNvPr id="57" name="Text Box 7"/>
            <p:cNvSpPr txBox="1">
              <a:spLocks noChangeArrowheads="1"/>
            </p:cNvSpPr>
            <p:nvPr/>
          </p:nvSpPr>
          <p:spPr bwMode="auto">
            <a:xfrm>
              <a:off x="1224280" y="396240"/>
              <a:ext cx="1485900"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User name, Password</a:t>
              </a:r>
              <a:endParaRPr lang="en-US" sz="1100">
                <a:effectLst/>
                <a:latin typeface="Calibri"/>
                <a:ea typeface="Times New Roman"/>
                <a:cs typeface="Times New Roman"/>
              </a:endParaRPr>
            </a:p>
          </p:txBody>
        </p:sp>
        <p:sp>
          <p:nvSpPr>
            <p:cNvPr id="58" name="Oval 57"/>
            <p:cNvSpPr>
              <a:spLocks noChangeArrowheads="1"/>
            </p:cNvSpPr>
            <p:nvPr/>
          </p:nvSpPr>
          <p:spPr bwMode="auto">
            <a:xfrm>
              <a:off x="2188210" y="737870"/>
              <a:ext cx="1029335" cy="976630"/>
            </a:xfrm>
            <a:prstGeom prst="ellipse">
              <a:avLst/>
            </a:prstGeom>
            <a:solidFill>
              <a:srgbClr val="FFFFFF"/>
            </a:solidFill>
            <a:ln w="9525">
              <a:solidFill>
                <a:srgbClr val="000000"/>
              </a:solidFill>
              <a:round/>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 Online   Crime File System</a:t>
              </a:r>
              <a:endParaRPr lang="en-US" sz="1100">
                <a:effectLst/>
                <a:latin typeface="Calibri"/>
                <a:ea typeface="Times New Roman"/>
                <a:cs typeface="Times New Roman"/>
              </a:endParaRPr>
            </a:p>
          </p:txBody>
        </p:sp>
        <p:sp>
          <p:nvSpPr>
            <p:cNvPr id="59" name="Rectangle 58"/>
            <p:cNvSpPr>
              <a:spLocks noChangeArrowheads="1"/>
            </p:cNvSpPr>
            <p:nvPr/>
          </p:nvSpPr>
          <p:spPr bwMode="auto">
            <a:xfrm>
              <a:off x="139065" y="46355"/>
              <a:ext cx="1362710" cy="29527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sp>
          <p:nvSpPr>
            <p:cNvPr id="60" name="Rectangle 59"/>
            <p:cNvSpPr>
              <a:spLocks noChangeArrowheads="1"/>
            </p:cNvSpPr>
            <p:nvPr/>
          </p:nvSpPr>
          <p:spPr bwMode="auto">
            <a:xfrm>
              <a:off x="0" y="2369185"/>
              <a:ext cx="1381760" cy="29527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grpSp>
          <p:nvGrpSpPr>
            <p:cNvPr id="61" name="Group 60"/>
            <p:cNvGrpSpPr>
              <a:grpSpLocks/>
            </p:cNvGrpSpPr>
            <p:nvPr/>
          </p:nvGrpSpPr>
          <p:grpSpPr bwMode="auto">
            <a:xfrm>
              <a:off x="3893818" y="-8"/>
              <a:ext cx="2021839" cy="424179"/>
              <a:chOff x="6795" y="5355"/>
              <a:chExt cx="3270" cy="690"/>
            </a:xfrm>
          </p:grpSpPr>
          <p:sp>
            <p:nvSpPr>
              <p:cNvPr id="90" name="Rectangle 89"/>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Registration details</a:t>
                </a:r>
                <a:endParaRPr lang="en-US" sz="1100">
                  <a:effectLst/>
                  <a:latin typeface="Calibri"/>
                  <a:ea typeface="Times New Roman"/>
                  <a:cs typeface="Times New Roman"/>
                </a:endParaRPr>
              </a:p>
            </p:txBody>
          </p:sp>
          <p:sp>
            <p:nvSpPr>
              <p:cNvPr id="91" name="Rectangle 90"/>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92" name="Rectangle 91"/>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62" name="Group 61"/>
            <p:cNvGrpSpPr>
              <a:grpSpLocks/>
            </p:cNvGrpSpPr>
            <p:nvPr/>
          </p:nvGrpSpPr>
          <p:grpSpPr bwMode="auto">
            <a:xfrm>
              <a:off x="3893818" y="1152532"/>
              <a:ext cx="2021839" cy="423546"/>
              <a:chOff x="6795" y="5355"/>
              <a:chExt cx="3270" cy="690"/>
            </a:xfrm>
          </p:grpSpPr>
          <p:sp>
            <p:nvSpPr>
              <p:cNvPr id="87" name="Rectangle 86"/>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88" name="Rectangle 87"/>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9" name="Rectangle 88"/>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63" name="Group 62"/>
            <p:cNvGrpSpPr>
              <a:grpSpLocks/>
            </p:cNvGrpSpPr>
            <p:nvPr/>
          </p:nvGrpSpPr>
          <p:grpSpPr bwMode="auto">
            <a:xfrm>
              <a:off x="3921758" y="2425072"/>
              <a:ext cx="2021839" cy="423546"/>
              <a:chOff x="6795" y="5355"/>
              <a:chExt cx="3270" cy="690"/>
            </a:xfrm>
          </p:grpSpPr>
          <p:sp>
            <p:nvSpPr>
              <p:cNvPr id="84" name="Rectangle 83"/>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Feedback</a:t>
                </a:r>
                <a:endParaRPr lang="en-US" sz="1100">
                  <a:effectLst/>
                  <a:latin typeface="Calibri"/>
                  <a:ea typeface="Times New Roman"/>
                  <a:cs typeface="Times New Roman"/>
                </a:endParaRPr>
              </a:p>
            </p:txBody>
          </p:sp>
          <p:sp>
            <p:nvSpPr>
              <p:cNvPr id="85" name="Rectangle 84"/>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6" name="Rectangle 85"/>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64" name="AutoShape 23"/>
            <p:cNvCxnSpPr>
              <a:cxnSpLocks noChangeShapeType="1"/>
            </p:cNvCxnSpPr>
            <p:nvPr/>
          </p:nvCxnSpPr>
          <p:spPr bwMode="auto">
            <a:xfrm>
              <a:off x="1306830" y="341630"/>
              <a:ext cx="0" cy="441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5" name="AutoShape 24"/>
            <p:cNvCxnSpPr>
              <a:cxnSpLocks noChangeShapeType="1"/>
            </p:cNvCxnSpPr>
            <p:nvPr/>
          </p:nvCxnSpPr>
          <p:spPr bwMode="auto">
            <a:xfrm flipH="1">
              <a:off x="3051175" y="341630"/>
              <a:ext cx="842645" cy="49720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6" name="AutoShape 25"/>
            <p:cNvCxnSpPr>
              <a:cxnSpLocks noChangeShapeType="1"/>
            </p:cNvCxnSpPr>
            <p:nvPr/>
          </p:nvCxnSpPr>
          <p:spPr bwMode="auto">
            <a:xfrm flipH="1">
              <a:off x="3189605" y="1346835"/>
              <a:ext cx="7042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 name="AutoShape 26"/>
            <p:cNvCxnSpPr>
              <a:cxnSpLocks noChangeShapeType="1"/>
              <a:stCxn id="58" idx="5"/>
            </p:cNvCxnSpPr>
            <p:nvPr/>
          </p:nvCxnSpPr>
          <p:spPr bwMode="auto">
            <a:xfrm>
              <a:off x="3067050" y="1571625"/>
              <a:ext cx="854710" cy="10744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8" name="AutoShape 27"/>
            <p:cNvCxnSpPr>
              <a:cxnSpLocks noChangeShapeType="1"/>
            </p:cNvCxnSpPr>
            <p:nvPr/>
          </p:nvCxnSpPr>
          <p:spPr bwMode="auto">
            <a:xfrm flipH="1">
              <a:off x="1158875" y="1419860"/>
              <a:ext cx="1094740" cy="949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9" name="Oval 68"/>
            <p:cNvSpPr>
              <a:spLocks noChangeArrowheads="1"/>
            </p:cNvSpPr>
            <p:nvPr/>
          </p:nvSpPr>
          <p:spPr bwMode="auto">
            <a:xfrm>
              <a:off x="899160" y="782955"/>
              <a:ext cx="871855" cy="839470"/>
            </a:xfrm>
            <a:prstGeom prst="ellipse">
              <a:avLst/>
            </a:prstGeom>
            <a:solidFill>
              <a:srgbClr val="FFFFFF"/>
            </a:solidFill>
            <a:ln w="9525">
              <a:solidFill>
                <a:srgbClr val="000000"/>
              </a:solidFill>
              <a:round/>
              <a:headEnd/>
              <a:tailEnd/>
            </a:ln>
          </p:spPr>
          <p:txBody>
            <a:bodyPr rot="0" vert="horz" wrap="square" lIns="85954" tIns="42977" rIns="85954" bIns="42977" anchor="t" anchorCtr="0">
              <a:noAutofit/>
            </a:bodyPr>
            <a:lstStyle/>
            <a:p>
              <a:pPr marL="0" marR="0" algn="ctr">
                <a:lnSpc>
                  <a:spcPct val="115000"/>
                </a:lnSpc>
                <a:spcBef>
                  <a:spcPts val="0"/>
                </a:spcBef>
                <a:spcAft>
                  <a:spcPts val="1000"/>
                </a:spcAft>
              </a:pPr>
              <a:r>
                <a:rPr lang="en-US" sz="1050">
                  <a:solidFill>
                    <a:srgbClr val="000000"/>
                  </a:solidFill>
                  <a:effectLst/>
                  <a:latin typeface="Calibri"/>
                  <a:ea typeface="Times New Roman"/>
                  <a:cs typeface="Calibri"/>
                </a:rPr>
                <a:t>Login </a:t>
              </a:r>
              <a:endParaRPr lang="en-US" sz="1100">
                <a:effectLst/>
                <a:latin typeface="Calibri"/>
                <a:ea typeface="Times New Roman"/>
                <a:cs typeface="Times New Roman"/>
              </a:endParaRPr>
            </a:p>
          </p:txBody>
        </p:sp>
        <p:cxnSp>
          <p:nvCxnSpPr>
            <p:cNvPr id="70" name="AutoShape 29"/>
            <p:cNvCxnSpPr>
              <a:cxnSpLocks noChangeShapeType="1"/>
            </p:cNvCxnSpPr>
            <p:nvPr/>
          </p:nvCxnSpPr>
          <p:spPr bwMode="auto">
            <a:xfrm>
              <a:off x="1771015" y="1152525"/>
              <a:ext cx="4171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 name="Text Box 30"/>
            <p:cNvSpPr txBox="1">
              <a:spLocks noChangeArrowheads="1"/>
            </p:cNvSpPr>
            <p:nvPr/>
          </p:nvSpPr>
          <p:spPr bwMode="auto">
            <a:xfrm>
              <a:off x="3532505" y="1848485"/>
              <a:ext cx="1486535" cy="253365"/>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Add Solutions</a:t>
              </a:r>
              <a:endParaRPr lang="en-US" sz="1100">
                <a:effectLst/>
                <a:latin typeface="Calibri"/>
                <a:ea typeface="Times New Roman"/>
                <a:cs typeface="Times New Roman"/>
              </a:endParaRPr>
            </a:p>
          </p:txBody>
        </p:sp>
        <p:grpSp>
          <p:nvGrpSpPr>
            <p:cNvPr id="72" name="Group 71"/>
            <p:cNvGrpSpPr>
              <a:grpSpLocks/>
            </p:cNvGrpSpPr>
            <p:nvPr/>
          </p:nvGrpSpPr>
          <p:grpSpPr bwMode="auto">
            <a:xfrm>
              <a:off x="3384548" y="3254367"/>
              <a:ext cx="2021204" cy="424814"/>
              <a:chOff x="6795" y="5355"/>
              <a:chExt cx="3270" cy="690"/>
            </a:xfrm>
          </p:grpSpPr>
          <p:sp>
            <p:nvSpPr>
              <p:cNvPr id="81" name="Rectangle 80"/>
              <p:cNvSpPr>
                <a:spLocks noChangeArrowheads="1"/>
              </p:cNvSpPr>
              <p:nvPr/>
            </p:nvSpPr>
            <p:spPr bwMode="auto">
              <a:xfrm>
                <a:off x="7140" y="5460"/>
                <a:ext cx="2580"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050">
                    <a:solidFill>
                      <a:srgbClr val="000000"/>
                    </a:solidFill>
                    <a:effectLst/>
                    <a:latin typeface="Calibri"/>
                    <a:ea typeface="Times New Roman"/>
                    <a:cs typeface="Calibri"/>
                  </a:rPr>
                  <a:t>FIR</a:t>
                </a:r>
                <a:endParaRPr lang="en-US" sz="1100">
                  <a:effectLst/>
                  <a:latin typeface="Calibri"/>
                  <a:ea typeface="Times New Roman"/>
                  <a:cs typeface="Times New Roman"/>
                </a:endParaRPr>
              </a:p>
            </p:txBody>
          </p:sp>
          <p:sp>
            <p:nvSpPr>
              <p:cNvPr id="82" name="Rectangle 81"/>
              <p:cNvSpPr>
                <a:spLocks noChangeArrowheads="1"/>
              </p:cNvSpPr>
              <p:nvPr/>
            </p:nvSpPr>
            <p:spPr bwMode="auto">
              <a:xfrm>
                <a:off x="6795" y="5460"/>
                <a:ext cx="345" cy="465"/>
              </a:xfrm>
              <a:prstGeom prst="rect">
                <a:avLst/>
              </a:prstGeom>
              <a:solidFill>
                <a:srgbClr val="FFFFFF"/>
              </a:solidFill>
              <a:ln w="9525">
                <a:solidFill>
                  <a:srgbClr val="000000"/>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83" name="Rectangle 82"/>
              <p:cNvSpPr>
                <a:spLocks noChangeArrowheads="1"/>
              </p:cNvSpPr>
              <p:nvPr/>
            </p:nvSpPr>
            <p:spPr bwMode="auto">
              <a:xfrm>
                <a:off x="9450" y="5355"/>
                <a:ext cx="615" cy="690"/>
              </a:xfrm>
              <a:prstGeom prst="rect">
                <a:avLst/>
              </a:prstGeom>
              <a:solidFill>
                <a:srgbClr val="FFFFFF"/>
              </a:solidFill>
              <a:ln w="9525">
                <a:solidFill>
                  <a:srgbClr val="FFFFFF"/>
                </a:solidFill>
                <a:miter lim="800000"/>
                <a:headEnd/>
                <a:tailEnd/>
              </a:ln>
            </p:spPr>
            <p:txBody>
              <a:bodyPr rot="0" vert="horz" wrap="square" lIns="85954" tIns="42977" rIns="85954" bIns="42977" anchor="t" anchorCtr="0">
                <a:noAutofit/>
              </a:bodyPr>
              <a:lstStyle/>
              <a:p>
                <a:pPr marL="0" marR="0">
                  <a:lnSpc>
                    <a:spcPct val="115000"/>
                  </a:lnSpc>
                  <a:spcBef>
                    <a:spcPts val="0"/>
                  </a:spcBef>
                  <a:spcAft>
                    <a:spcPts val="1000"/>
                  </a:spcAft>
                </a:pPr>
                <a:r>
                  <a:rPr lang="en-US" sz="170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74" name="AutoShape 39"/>
            <p:cNvCxnSpPr>
              <a:cxnSpLocks noChangeShapeType="1"/>
            </p:cNvCxnSpPr>
            <p:nvPr/>
          </p:nvCxnSpPr>
          <p:spPr bwMode="auto">
            <a:xfrm>
              <a:off x="2703195" y="1714500"/>
              <a:ext cx="792480" cy="16046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6" name="AutoShape 41"/>
            <p:cNvCxnSpPr>
              <a:cxnSpLocks noChangeShapeType="1"/>
            </p:cNvCxnSpPr>
            <p:nvPr/>
          </p:nvCxnSpPr>
          <p:spPr bwMode="auto">
            <a:xfrm flipV="1">
              <a:off x="2985770" y="248920"/>
              <a:ext cx="908050" cy="5340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7" name="AutoShape 42"/>
            <p:cNvCxnSpPr>
              <a:cxnSpLocks noChangeShapeType="1"/>
            </p:cNvCxnSpPr>
            <p:nvPr/>
          </p:nvCxnSpPr>
          <p:spPr bwMode="auto">
            <a:xfrm>
              <a:off x="3133725" y="1419860"/>
              <a:ext cx="7600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059151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Box 251"/>
          <p:cNvSpPr txBox="1"/>
          <p:nvPr/>
        </p:nvSpPr>
        <p:spPr>
          <a:xfrm>
            <a:off x="3229962" y="6347431"/>
            <a:ext cx="3867423"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Fig: 4 - Level DFD User</a:t>
            </a:r>
            <a:endParaRPr lang="en-US" sz="2000" b="1" dirty="0">
              <a:latin typeface="Times New Roman" pitchFamily="18" charset="0"/>
              <a:cs typeface="Times New Roman" pitchFamily="18" charset="0"/>
            </a:endParaRPr>
          </a:p>
        </p:txBody>
      </p:sp>
      <p:sp>
        <p:nvSpPr>
          <p:cNvPr id="3" name="Rectangle 2"/>
          <p:cNvSpPr/>
          <p:nvPr/>
        </p:nvSpPr>
        <p:spPr>
          <a:xfrm>
            <a:off x="950469" y="152400"/>
            <a:ext cx="6414319" cy="707886"/>
          </a:xfrm>
          <a:prstGeom prst="rect">
            <a:avLst/>
          </a:prstGeom>
        </p:spPr>
        <p:txBody>
          <a:bodyPr wrap="square">
            <a:spAutoFit/>
          </a:bodyPr>
          <a:lstStyle/>
          <a:p>
            <a:r>
              <a:rPr lang="en-US" sz="4000" b="1" dirty="0" err="1"/>
              <a:t>Contd</a:t>
            </a:r>
            <a:r>
              <a:rPr lang="en-US" sz="4000" b="1" dirty="0"/>
              <a:t>…</a:t>
            </a:r>
            <a:endParaRPr lang="en-US" sz="4000" dirty="0"/>
          </a:p>
        </p:txBody>
      </p:sp>
      <p:grpSp>
        <p:nvGrpSpPr>
          <p:cNvPr id="5" name="Canvas 397"/>
          <p:cNvGrpSpPr/>
          <p:nvPr/>
        </p:nvGrpSpPr>
        <p:grpSpPr>
          <a:xfrm>
            <a:off x="868631" y="964832"/>
            <a:ext cx="7624762" cy="4495800"/>
            <a:chOff x="0" y="0"/>
            <a:chExt cx="5943602" cy="3180715"/>
          </a:xfrm>
        </p:grpSpPr>
        <p:sp>
          <p:nvSpPr>
            <p:cNvPr id="6" name="Rectangle 5"/>
            <p:cNvSpPr/>
            <p:nvPr/>
          </p:nvSpPr>
          <p:spPr>
            <a:xfrm>
              <a:off x="0" y="0"/>
              <a:ext cx="5943600" cy="3180715"/>
            </a:xfrm>
            <a:prstGeom prst="rect">
              <a:avLst/>
            </a:prstGeom>
            <a:noFill/>
          </p:spPr>
        </p:sp>
        <p:sp>
          <p:nvSpPr>
            <p:cNvPr id="7" name="Text Box 2"/>
            <p:cNvSpPr txBox="1">
              <a:spLocks noChangeArrowheads="1"/>
            </p:cNvSpPr>
            <p:nvPr/>
          </p:nvSpPr>
          <p:spPr bwMode="auto">
            <a:xfrm>
              <a:off x="2730804" y="1572127"/>
              <a:ext cx="581267"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Verify </a:t>
              </a:r>
              <a:endParaRPr lang="en-US" sz="1100">
                <a:effectLst/>
                <a:latin typeface="Calibri"/>
                <a:ea typeface="Times New Roman"/>
                <a:cs typeface="Times New Roman"/>
              </a:endParaRPr>
            </a:p>
          </p:txBody>
        </p:sp>
        <p:sp>
          <p:nvSpPr>
            <p:cNvPr id="8" name="Text Box 3"/>
            <p:cNvSpPr txBox="1">
              <a:spLocks noChangeArrowheads="1"/>
            </p:cNvSpPr>
            <p:nvPr/>
          </p:nvSpPr>
          <p:spPr bwMode="auto">
            <a:xfrm>
              <a:off x="1394897" y="2299924"/>
              <a:ext cx="1485540"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9" name="Text Box 4"/>
            <p:cNvSpPr txBox="1">
              <a:spLocks noChangeArrowheads="1"/>
            </p:cNvSpPr>
            <p:nvPr/>
          </p:nvSpPr>
          <p:spPr bwMode="auto">
            <a:xfrm>
              <a:off x="2209966" y="1228961"/>
              <a:ext cx="1485540" cy="23592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Username/Password </a:t>
              </a:r>
              <a:endParaRPr lang="en-US" sz="1100">
                <a:effectLst/>
                <a:latin typeface="Calibri"/>
                <a:ea typeface="Times New Roman"/>
                <a:cs typeface="Times New Roman"/>
              </a:endParaRPr>
            </a:p>
          </p:txBody>
        </p:sp>
        <p:sp>
          <p:nvSpPr>
            <p:cNvPr id="10" name="Oval 9"/>
            <p:cNvSpPr>
              <a:spLocks noChangeArrowheads="1"/>
            </p:cNvSpPr>
            <p:nvPr/>
          </p:nvSpPr>
          <p:spPr bwMode="auto">
            <a:xfrm>
              <a:off x="2199895" y="0"/>
              <a:ext cx="1137356" cy="887941"/>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dirty="0">
                  <a:solidFill>
                    <a:srgbClr val="000000"/>
                  </a:solidFill>
                  <a:effectLst/>
                  <a:latin typeface="Calibri"/>
                  <a:ea typeface="Times New Roman"/>
                  <a:cs typeface="Times New Roman"/>
                </a:rPr>
                <a:t> </a:t>
              </a:r>
              <a:endParaRPr lang="en-US" sz="1100" dirty="0">
                <a:effectLst/>
                <a:latin typeface="Calibri"/>
                <a:ea typeface="Times New Roman"/>
                <a:cs typeface="Times New Roman"/>
              </a:endParaRPr>
            </a:p>
            <a:p>
              <a:pPr marL="0" marR="0" algn="ctr">
                <a:lnSpc>
                  <a:spcPct val="115000"/>
                </a:lnSpc>
                <a:spcBef>
                  <a:spcPts val="0"/>
                </a:spcBef>
                <a:spcAft>
                  <a:spcPts val="1000"/>
                </a:spcAft>
              </a:pPr>
              <a:r>
                <a:rPr lang="en-US" sz="950" dirty="0">
                  <a:solidFill>
                    <a:srgbClr val="000000"/>
                  </a:solidFill>
                  <a:effectLst/>
                  <a:latin typeface="Calibri"/>
                  <a:ea typeface="Times New Roman"/>
                  <a:cs typeface="Calibri"/>
                </a:rPr>
                <a:t>Registration</a:t>
              </a:r>
              <a:endParaRPr lang="en-US" sz="1100" dirty="0">
                <a:effectLst/>
                <a:latin typeface="Calibri"/>
                <a:ea typeface="Times New Roman"/>
                <a:cs typeface="Times New Roman"/>
              </a:endParaRPr>
            </a:p>
            <a:p>
              <a:pPr marL="0" marR="0">
                <a:lnSpc>
                  <a:spcPct val="115000"/>
                </a:lnSpc>
                <a:spcBef>
                  <a:spcPts val="0"/>
                </a:spcBef>
                <a:spcAft>
                  <a:spcPts val="1000"/>
                </a:spcAft>
              </a:pPr>
              <a:r>
                <a:rPr lang="en-US" sz="1550" dirty="0">
                  <a:solidFill>
                    <a:srgbClr val="000000"/>
                  </a:solidFill>
                  <a:effectLst/>
                  <a:latin typeface="Arial"/>
                  <a:ea typeface="Times New Roman"/>
                  <a:cs typeface="Times New Roman"/>
                </a:rPr>
                <a:t> </a:t>
              </a:r>
              <a:endParaRPr lang="en-US" sz="1100" dirty="0">
                <a:effectLst/>
                <a:latin typeface="Calibri"/>
                <a:ea typeface="Times New Roman"/>
                <a:cs typeface="Times New Roman"/>
              </a:endParaRPr>
            </a:p>
          </p:txBody>
        </p:sp>
        <p:cxnSp>
          <p:nvCxnSpPr>
            <p:cNvPr id="12" name="AutoShape 7"/>
            <p:cNvCxnSpPr>
              <a:cxnSpLocks noChangeShapeType="1"/>
            </p:cNvCxnSpPr>
            <p:nvPr/>
          </p:nvCxnSpPr>
          <p:spPr bwMode="auto">
            <a:xfrm>
              <a:off x="1369719" y="556214"/>
              <a:ext cx="830176"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13" name="Group 12"/>
            <p:cNvGrpSpPr>
              <a:grpSpLocks/>
            </p:cNvGrpSpPr>
            <p:nvPr/>
          </p:nvGrpSpPr>
          <p:grpSpPr bwMode="auto">
            <a:xfrm>
              <a:off x="3878232" y="263808"/>
              <a:ext cx="1751716" cy="431817"/>
              <a:chOff x="7005" y="7125"/>
              <a:chExt cx="4200" cy="1020"/>
            </a:xfrm>
          </p:grpSpPr>
          <p:sp>
            <p:nvSpPr>
              <p:cNvPr id="33" name="Rectangle 32"/>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Registration</a:t>
                </a:r>
                <a:endParaRPr lang="en-US" sz="1100">
                  <a:effectLst/>
                  <a:latin typeface="Calibri"/>
                  <a:ea typeface="Times New Roman"/>
                  <a:cs typeface="Times New Roman"/>
                </a:endParaRPr>
              </a:p>
            </p:txBody>
          </p:sp>
          <p:sp>
            <p:nvSpPr>
              <p:cNvPr id="34" name="Rectangle 33"/>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5" name="Rectangle 34"/>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4" name="Group 13"/>
            <p:cNvGrpSpPr>
              <a:grpSpLocks/>
            </p:cNvGrpSpPr>
            <p:nvPr/>
          </p:nvGrpSpPr>
          <p:grpSpPr bwMode="auto">
            <a:xfrm>
              <a:off x="3527889" y="1236826"/>
              <a:ext cx="1751716" cy="431817"/>
              <a:chOff x="7005" y="7125"/>
              <a:chExt cx="4200" cy="1020"/>
            </a:xfrm>
          </p:grpSpPr>
          <p:sp>
            <p:nvSpPr>
              <p:cNvPr id="30" name="Rectangle 29"/>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p:txBody>
          </p:sp>
          <p:sp>
            <p:nvSpPr>
              <p:cNvPr id="31" name="Rectangle 30"/>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2" name="Rectangle 31"/>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15" name="AutoShape 16"/>
            <p:cNvCxnSpPr>
              <a:cxnSpLocks noChangeShapeType="1"/>
            </p:cNvCxnSpPr>
            <p:nvPr/>
          </p:nvCxnSpPr>
          <p:spPr bwMode="auto">
            <a:xfrm>
              <a:off x="3347322" y="510459"/>
              <a:ext cx="53091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15"/>
            <p:cNvSpPr>
              <a:spLocks noChangeArrowheads="1"/>
            </p:cNvSpPr>
            <p:nvPr/>
          </p:nvSpPr>
          <p:spPr bwMode="auto">
            <a:xfrm>
              <a:off x="1361086" y="1319757"/>
              <a:ext cx="1137356" cy="88722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Times New Roman"/>
                </a:rPr>
                <a:t> </a:t>
              </a:r>
              <a:endParaRPr lang="en-US" sz="1100">
                <a:effectLst/>
                <a:latin typeface="Calibri"/>
                <a:ea typeface="Times New Roman"/>
                <a:cs typeface="Times New Roman"/>
              </a:endParaRPr>
            </a:p>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a:p>
              <a:pPr marL="0" marR="0">
                <a:lnSpc>
                  <a:spcPct val="115000"/>
                </a:lnSpc>
                <a:spcBef>
                  <a:spcPts val="0"/>
                </a:spcBef>
                <a:spcAft>
                  <a:spcPts val="1000"/>
                </a:spcAft>
              </a:pPr>
              <a:r>
                <a:rPr lang="en-US" sz="1550">
                  <a:solidFill>
                    <a:srgbClr val="000000"/>
                  </a:solidFill>
                  <a:effectLst/>
                  <a:latin typeface="Arial"/>
                  <a:ea typeface="Times New Roman"/>
                  <a:cs typeface="Times New Roman"/>
                </a:rPr>
                <a:t> </a:t>
              </a:r>
              <a:endParaRPr lang="en-US" sz="1100">
                <a:effectLst/>
                <a:latin typeface="Calibri"/>
                <a:ea typeface="Times New Roman"/>
                <a:cs typeface="Times New Roman"/>
              </a:endParaRPr>
            </a:p>
          </p:txBody>
        </p:sp>
        <p:cxnSp>
          <p:nvCxnSpPr>
            <p:cNvPr id="17" name="AutoShape 18"/>
            <p:cNvCxnSpPr>
              <a:cxnSpLocks noChangeShapeType="1"/>
            </p:cNvCxnSpPr>
            <p:nvPr/>
          </p:nvCxnSpPr>
          <p:spPr bwMode="auto">
            <a:xfrm>
              <a:off x="2357441" y="1452734"/>
              <a:ext cx="1162534"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19"/>
            <p:cNvCxnSpPr>
              <a:cxnSpLocks noChangeShapeType="1"/>
            </p:cNvCxnSpPr>
            <p:nvPr/>
          </p:nvCxnSpPr>
          <p:spPr bwMode="auto">
            <a:xfrm flipH="1">
              <a:off x="2448803" y="1554969"/>
              <a:ext cx="107117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 name="Oval 18"/>
            <p:cNvSpPr>
              <a:spLocks noChangeArrowheads="1"/>
            </p:cNvSpPr>
            <p:nvPr/>
          </p:nvSpPr>
          <p:spPr bwMode="auto">
            <a:xfrm>
              <a:off x="2589804" y="2198404"/>
              <a:ext cx="1163973" cy="982311"/>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dirty="0">
                  <a:solidFill>
                    <a:srgbClr val="000000"/>
                  </a:solidFill>
                  <a:effectLst/>
                  <a:latin typeface="Calibri"/>
                  <a:ea typeface="Times New Roman"/>
                  <a:cs typeface="Times New Roman"/>
                </a:rPr>
                <a:t> </a:t>
              </a:r>
              <a:endParaRPr lang="en-US" sz="1100" dirty="0">
                <a:effectLst/>
                <a:latin typeface="Calibri"/>
                <a:ea typeface="Times New Roman"/>
                <a:cs typeface="Times New Roman"/>
              </a:endParaRPr>
            </a:p>
            <a:p>
              <a:pPr marL="0" marR="0" algn="ctr">
                <a:lnSpc>
                  <a:spcPct val="115000"/>
                </a:lnSpc>
                <a:spcBef>
                  <a:spcPts val="0"/>
                </a:spcBef>
                <a:spcAft>
                  <a:spcPts val="1000"/>
                </a:spcAft>
              </a:pPr>
              <a:r>
                <a:rPr lang="en-US" sz="950" dirty="0">
                  <a:solidFill>
                    <a:srgbClr val="000000"/>
                  </a:solidFill>
                  <a:effectLst/>
                  <a:latin typeface="Calibri"/>
                  <a:ea typeface="Times New Roman"/>
                  <a:cs typeface="Calibri"/>
                </a:rPr>
                <a:t>Complaint Registration</a:t>
              </a:r>
              <a:endParaRPr lang="en-US" sz="1100" dirty="0">
                <a:effectLst/>
                <a:latin typeface="Calibri"/>
                <a:ea typeface="Times New Roman"/>
                <a:cs typeface="Times New Roman"/>
              </a:endParaRPr>
            </a:p>
          </p:txBody>
        </p:sp>
        <p:grpSp>
          <p:nvGrpSpPr>
            <p:cNvPr id="20" name="Group 19"/>
            <p:cNvGrpSpPr>
              <a:grpSpLocks/>
            </p:cNvGrpSpPr>
            <p:nvPr/>
          </p:nvGrpSpPr>
          <p:grpSpPr bwMode="auto">
            <a:xfrm>
              <a:off x="4284688" y="2375706"/>
              <a:ext cx="1658914" cy="431102"/>
              <a:chOff x="7005" y="7125"/>
              <a:chExt cx="4200" cy="1020"/>
            </a:xfrm>
          </p:grpSpPr>
          <p:sp>
            <p:nvSpPr>
              <p:cNvPr id="27" name="Rectangle 26"/>
              <p:cNvSpPr>
                <a:spLocks noChangeArrowheads="1"/>
              </p:cNvSpPr>
              <p:nvPr/>
            </p:nvSpPr>
            <p:spPr bwMode="auto">
              <a:xfrm>
                <a:off x="7545" y="7320"/>
                <a:ext cx="321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28" name="Rectangle 27"/>
              <p:cNvSpPr>
                <a:spLocks noChangeArrowheads="1"/>
              </p:cNvSpPr>
              <p:nvPr/>
            </p:nvSpPr>
            <p:spPr bwMode="auto">
              <a:xfrm>
                <a:off x="7005" y="7320"/>
                <a:ext cx="540" cy="675"/>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29" name="Rectangle 28"/>
              <p:cNvSpPr>
                <a:spLocks noChangeArrowheads="1"/>
              </p:cNvSpPr>
              <p:nvPr/>
            </p:nvSpPr>
            <p:spPr bwMode="auto">
              <a:xfrm>
                <a:off x="10065" y="7125"/>
                <a:ext cx="1140" cy="1020"/>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cxnSp>
          <p:nvCxnSpPr>
            <p:cNvPr id="21" name="AutoShape 25"/>
            <p:cNvCxnSpPr/>
            <p:nvPr/>
          </p:nvCxnSpPr>
          <p:spPr bwMode="auto">
            <a:xfrm>
              <a:off x="2199895" y="2158368"/>
              <a:ext cx="415088" cy="3739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Text Box 26"/>
            <p:cNvSpPr txBox="1">
              <a:spLocks noChangeArrowheads="1"/>
            </p:cNvSpPr>
            <p:nvPr/>
          </p:nvSpPr>
          <p:spPr bwMode="auto">
            <a:xfrm>
              <a:off x="0" y="942275"/>
              <a:ext cx="1485540" cy="236641"/>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Username/Password </a:t>
              </a:r>
              <a:endParaRPr lang="en-US" sz="1100">
                <a:effectLst/>
                <a:latin typeface="Calibri"/>
                <a:ea typeface="Times New Roman"/>
                <a:cs typeface="Times New Roman"/>
              </a:endParaRPr>
            </a:p>
          </p:txBody>
        </p:sp>
        <p:cxnSp>
          <p:nvCxnSpPr>
            <p:cNvPr id="23" name="AutoShape 27"/>
            <p:cNvCxnSpPr/>
            <p:nvPr/>
          </p:nvCxnSpPr>
          <p:spPr bwMode="auto">
            <a:xfrm>
              <a:off x="871901" y="722077"/>
              <a:ext cx="647451" cy="7142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8"/>
            <p:cNvCxnSpPr>
              <a:cxnSpLocks noChangeShapeType="1"/>
            </p:cNvCxnSpPr>
            <p:nvPr/>
          </p:nvCxnSpPr>
          <p:spPr bwMode="auto">
            <a:xfrm>
              <a:off x="3229342" y="695625"/>
              <a:ext cx="415088" cy="62413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Rectangle 24"/>
            <p:cNvSpPr>
              <a:spLocks noChangeArrowheads="1"/>
            </p:cNvSpPr>
            <p:nvPr/>
          </p:nvSpPr>
          <p:spPr bwMode="auto">
            <a:xfrm>
              <a:off x="107908" y="431817"/>
              <a:ext cx="1261810" cy="290261"/>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cxnSp>
          <p:nvCxnSpPr>
            <p:cNvPr id="26" name="AutoShape 30"/>
            <p:cNvCxnSpPr>
              <a:cxnSpLocks noChangeShapeType="1"/>
            </p:cNvCxnSpPr>
            <p:nvPr/>
          </p:nvCxnSpPr>
          <p:spPr bwMode="auto">
            <a:xfrm>
              <a:off x="3753777" y="2608058"/>
              <a:ext cx="53091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391336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Box 203"/>
          <p:cNvSpPr txBox="1"/>
          <p:nvPr/>
        </p:nvSpPr>
        <p:spPr>
          <a:xfrm>
            <a:off x="3228810" y="6238392"/>
            <a:ext cx="2501028"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Fig:`5 DFD User</a:t>
            </a:r>
            <a:endParaRPr lang="en-US" sz="2000" b="1" dirty="0">
              <a:latin typeface="Times New Roman" pitchFamily="18" charset="0"/>
              <a:cs typeface="Times New Roman" pitchFamily="18" charset="0"/>
            </a:endParaRPr>
          </a:p>
        </p:txBody>
      </p:sp>
      <p:grpSp>
        <p:nvGrpSpPr>
          <p:cNvPr id="5" name="Canvas 442"/>
          <p:cNvGrpSpPr/>
          <p:nvPr/>
        </p:nvGrpSpPr>
        <p:grpSpPr>
          <a:xfrm>
            <a:off x="685800" y="1144536"/>
            <a:ext cx="7491217" cy="4413874"/>
            <a:chOff x="0" y="-2"/>
            <a:chExt cx="5943600" cy="4556762"/>
          </a:xfrm>
        </p:grpSpPr>
        <p:sp>
          <p:nvSpPr>
            <p:cNvPr id="6" name="Rectangle 5"/>
            <p:cNvSpPr/>
            <p:nvPr/>
          </p:nvSpPr>
          <p:spPr>
            <a:xfrm>
              <a:off x="0" y="0"/>
              <a:ext cx="5943600" cy="4556760"/>
            </a:xfrm>
            <a:prstGeom prst="rect">
              <a:avLst/>
            </a:prstGeom>
            <a:noFill/>
          </p:spPr>
        </p:sp>
        <p:sp>
          <p:nvSpPr>
            <p:cNvPr id="7" name="Text Box 2"/>
            <p:cNvSpPr txBox="1">
              <a:spLocks noChangeArrowheads="1"/>
            </p:cNvSpPr>
            <p:nvPr/>
          </p:nvSpPr>
          <p:spPr bwMode="auto">
            <a:xfrm>
              <a:off x="1822857" y="4014356"/>
              <a:ext cx="732577" cy="399516"/>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View Reports </a:t>
              </a:r>
              <a:endParaRPr lang="en-US" sz="1100">
                <a:effectLst/>
                <a:latin typeface="Calibri"/>
                <a:ea typeface="Times New Roman"/>
                <a:cs typeface="Times New Roman"/>
              </a:endParaRPr>
            </a:p>
          </p:txBody>
        </p:sp>
        <p:sp>
          <p:nvSpPr>
            <p:cNvPr id="8" name="Text Box 3"/>
            <p:cNvSpPr txBox="1">
              <a:spLocks noChangeArrowheads="1"/>
            </p:cNvSpPr>
            <p:nvPr/>
          </p:nvSpPr>
          <p:spPr bwMode="auto">
            <a:xfrm>
              <a:off x="3269409" y="3287834"/>
              <a:ext cx="732577" cy="39880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 Add Reports </a:t>
              </a:r>
              <a:endParaRPr lang="en-US" sz="1100">
                <a:effectLst/>
                <a:latin typeface="Calibri"/>
                <a:ea typeface="Times New Roman"/>
                <a:cs typeface="Times New Roman"/>
              </a:endParaRPr>
            </a:p>
          </p:txBody>
        </p:sp>
        <p:sp>
          <p:nvSpPr>
            <p:cNvPr id="9" name="Text Box 4"/>
            <p:cNvSpPr txBox="1">
              <a:spLocks noChangeArrowheads="1"/>
            </p:cNvSpPr>
            <p:nvPr/>
          </p:nvSpPr>
          <p:spPr bwMode="auto">
            <a:xfrm>
              <a:off x="3425368" y="914196"/>
              <a:ext cx="668905" cy="433639"/>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No: Details</a:t>
              </a:r>
              <a:endParaRPr lang="en-US" sz="1100">
                <a:effectLst/>
                <a:latin typeface="Calibri"/>
                <a:ea typeface="Times New Roman"/>
                <a:cs typeface="Times New Roman"/>
              </a:endParaRPr>
            </a:p>
          </p:txBody>
        </p:sp>
        <p:sp>
          <p:nvSpPr>
            <p:cNvPr id="10" name="Text Box 6"/>
            <p:cNvSpPr txBox="1">
              <a:spLocks noChangeArrowheads="1"/>
            </p:cNvSpPr>
            <p:nvPr/>
          </p:nvSpPr>
          <p:spPr bwMode="auto">
            <a:xfrm>
              <a:off x="3379582" y="1461575"/>
              <a:ext cx="950776" cy="243122"/>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Details</a:t>
              </a:r>
              <a:endParaRPr lang="en-US" sz="1100">
                <a:effectLst/>
                <a:latin typeface="Calibri"/>
                <a:ea typeface="Times New Roman"/>
                <a:cs typeface="Times New Roman"/>
              </a:endParaRPr>
            </a:p>
          </p:txBody>
        </p:sp>
        <p:sp>
          <p:nvSpPr>
            <p:cNvPr id="12" name="Text Box 8"/>
            <p:cNvSpPr txBox="1">
              <a:spLocks noChangeArrowheads="1"/>
            </p:cNvSpPr>
            <p:nvPr/>
          </p:nvSpPr>
          <p:spPr bwMode="auto">
            <a:xfrm>
              <a:off x="3252239" y="256629"/>
              <a:ext cx="996562" cy="40662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 Details</a:t>
              </a:r>
              <a:endParaRPr lang="en-US" sz="1100">
                <a:effectLst/>
                <a:latin typeface="Calibri"/>
                <a:ea typeface="Times New Roman"/>
                <a:cs typeface="Times New Roman"/>
              </a:endParaRPr>
            </a:p>
          </p:txBody>
        </p:sp>
        <p:sp>
          <p:nvSpPr>
            <p:cNvPr id="13" name="Oval 12"/>
            <p:cNvSpPr>
              <a:spLocks noChangeArrowheads="1"/>
            </p:cNvSpPr>
            <p:nvPr/>
          </p:nvSpPr>
          <p:spPr bwMode="auto">
            <a:xfrm>
              <a:off x="2042487" y="0"/>
              <a:ext cx="1116750" cy="76988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View complaints</a:t>
              </a:r>
              <a:endParaRPr lang="en-US" sz="1100">
                <a:effectLst/>
                <a:latin typeface="Calibri"/>
                <a:ea typeface="Times New Roman"/>
                <a:cs typeface="Times New Roman"/>
              </a:endParaRPr>
            </a:p>
          </p:txBody>
        </p:sp>
        <p:sp>
          <p:nvSpPr>
            <p:cNvPr id="14" name="Oval 13"/>
            <p:cNvSpPr>
              <a:spLocks noChangeArrowheads="1"/>
            </p:cNvSpPr>
            <p:nvPr/>
          </p:nvSpPr>
          <p:spPr bwMode="auto">
            <a:xfrm>
              <a:off x="2197730" y="1055661"/>
              <a:ext cx="1245523" cy="769886"/>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 Management</a:t>
              </a:r>
              <a:endParaRPr lang="en-US" sz="1100">
                <a:effectLst/>
                <a:latin typeface="Calibri"/>
                <a:ea typeface="Times New Roman"/>
                <a:cs typeface="Times New Roman"/>
              </a:endParaRPr>
            </a:p>
          </p:txBody>
        </p:sp>
        <p:sp>
          <p:nvSpPr>
            <p:cNvPr id="15" name="Oval 14"/>
            <p:cNvSpPr>
              <a:spLocks noChangeArrowheads="1"/>
            </p:cNvSpPr>
            <p:nvPr/>
          </p:nvSpPr>
          <p:spPr bwMode="auto">
            <a:xfrm>
              <a:off x="2161244" y="3301341"/>
              <a:ext cx="1090280" cy="684580"/>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Report Generation</a:t>
              </a:r>
              <a:endParaRPr lang="en-US" sz="1100">
                <a:effectLst/>
                <a:latin typeface="Calibri"/>
                <a:ea typeface="Times New Roman"/>
                <a:cs typeface="Times New Roman"/>
              </a:endParaRPr>
            </a:p>
          </p:txBody>
        </p:sp>
        <p:grpSp>
          <p:nvGrpSpPr>
            <p:cNvPr id="16" name="Group 15"/>
            <p:cNvGrpSpPr>
              <a:grpSpLocks/>
            </p:cNvGrpSpPr>
            <p:nvPr/>
          </p:nvGrpSpPr>
          <p:grpSpPr bwMode="auto">
            <a:xfrm>
              <a:off x="4167245" y="-2"/>
              <a:ext cx="1776355" cy="449277"/>
              <a:chOff x="7875" y="2235"/>
              <a:chExt cx="2910" cy="945"/>
            </a:xfrm>
          </p:grpSpPr>
          <p:sp>
            <p:nvSpPr>
              <p:cNvPr id="39" name="Rectangle 38"/>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Complaints</a:t>
                </a:r>
                <a:endParaRPr lang="en-US" sz="1100">
                  <a:effectLst/>
                  <a:latin typeface="Calibri"/>
                  <a:ea typeface="Times New Roman"/>
                  <a:cs typeface="Times New Roman"/>
                </a:endParaRPr>
              </a:p>
            </p:txBody>
          </p:sp>
          <p:sp>
            <p:nvSpPr>
              <p:cNvPr id="40" name="Rectangle 39"/>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41" name="Rectangle 40"/>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7" name="Group 16"/>
            <p:cNvGrpSpPr>
              <a:grpSpLocks/>
            </p:cNvGrpSpPr>
            <p:nvPr/>
          </p:nvGrpSpPr>
          <p:grpSpPr bwMode="auto">
            <a:xfrm>
              <a:off x="4001986" y="1162292"/>
              <a:ext cx="1776355" cy="449277"/>
              <a:chOff x="7875" y="2235"/>
              <a:chExt cx="2910" cy="945"/>
            </a:xfrm>
          </p:grpSpPr>
          <p:sp>
            <p:nvSpPr>
              <p:cNvPr id="36" name="Rectangle 35"/>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FIR</a:t>
                </a:r>
                <a:endParaRPr lang="en-US" sz="1100">
                  <a:effectLst/>
                  <a:latin typeface="Calibri"/>
                  <a:ea typeface="Times New Roman"/>
                  <a:cs typeface="Times New Roman"/>
                </a:endParaRPr>
              </a:p>
            </p:txBody>
          </p:sp>
          <p:sp>
            <p:nvSpPr>
              <p:cNvPr id="37" name="Rectangle 36"/>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8" name="Rectangle 37"/>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grpSp>
          <p:nvGrpSpPr>
            <p:cNvPr id="18" name="Group 17"/>
            <p:cNvGrpSpPr>
              <a:grpSpLocks/>
            </p:cNvGrpSpPr>
            <p:nvPr/>
          </p:nvGrpSpPr>
          <p:grpSpPr bwMode="auto">
            <a:xfrm>
              <a:off x="3818842" y="3444226"/>
              <a:ext cx="1777071" cy="449277"/>
              <a:chOff x="7875" y="2235"/>
              <a:chExt cx="2910" cy="945"/>
            </a:xfrm>
          </p:grpSpPr>
          <p:sp>
            <p:nvSpPr>
              <p:cNvPr id="33" name="Rectangle 32"/>
              <p:cNvSpPr>
                <a:spLocks noChangeArrowheads="1"/>
              </p:cNvSpPr>
              <p:nvPr/>
            </p:nvSpPr>
            <p:spPr bwMode="auto">
              <a:xfrm>
                <a:off x="8220" y="2475"/>
                <a:ext cx="2340"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Reports</a:t>
                </a:r>
                <a:endParaRPr lang="en-US" sz="1100">
                  <a:effectLst/>
                  <a:latin typeface="Calibri"/>
                  <a:ea typeface="Times New Roman"/>
                  <a:cs typeface="Times New Roman"/>
                </a:endParaRPr>
              </a:p>
            </p:txBody>
          </p:sp>
          <p:sp>
            <p:nvSpPr>
              <p:cNvPr id="34" name="Rectangle 33"/>
              <p:cNvSpPr>
                <a:spLocks noChangeArrowheads="1"/>
              </p:cNvSpPr>
              <p:nvPr/>
            </p:nvSpPr>
            <p:spPr bwMode="auto">
              <a:xfrm>
                <a:off x="7875" y="2475"/>
                <a:ext cx="345" cy="510"/>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sp>
            <p:nvSpPr>
              <p:cNvPr id="35" name="Rectangle 34"/>
              <p:cNvSpPr>
                <a:spLocks noChangeArrowheads="1"/>
              </p:cNvSpPr>
              <p:nvPr/>
            </p:nvSpPr>
            <p:spPr bwMode="auto">
              <a:xfrm>
                <a:off x="10260" y="2235"/>
                <a:ext cx="525" cy="945"/>
              </a:xfrm>
              <a:prstGeom prst="rect">
                <a:avLst/>
              </a:prstGeom>
              <a:solidFill>
                <a:srgbClr val="FFFFFF"/>
              </a:solidFill>
              <a:ln w="9525">
                <a:solidFill>
                  <a:srgbClr val="FFFFFF"/>
                </a:solidFill>
                <a:miter lim="800000"/>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1550">
                    <a:solidFill>
                      <a:srgbClr val="000000"/>
                    </a:solidFill>
                    <a:effectLst/>
                    <a:latin typeface="Constantia"/>
                    <a:ea typeface="Times New Roman"/>
                    <a:cs typeface="Constantia"/>
                  </a:rPr>
                  <a:t> </a:t>
                </a:r>
                <a:endParaRPr lang="en-US" sz="1100">
                  <a:effectLst/>
                  <a:latin typeface="Calibri"/>
                  <a:ea typeface="Times New Roman"/>
                  <a:cs typeface="Times New Roman"/>
                </a:endParaRPr>
              </a:p>
            </p:txBody>
          </p:sp>
        </p:grpSp>
        <p:sp>
          <p:nvSpPr>
            <p:cNvPr id="19" name="Rectangle 18"/>
            <p:cNvSpPr>
              <a:spLocks noChangeArrowheads="1"/>
            </p:cNvSpPr>
            <p:nvPr/>
          </p:nvSpPr>
          <p:spPr bwMode="auto">
            <a:xfrm>
              <a:off x="118758" y="113741"/>
              <a:ext cx="1264124" cy="243122"/>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Administrator</a:t>
              </a:r>
              <a:endParaRPr lang="en-US" sz="1100">
                <a:effectLst/>
                <a:latin typeface="Calibri"/>
                <a:ea typeface="Times New Roman"/>
                <a:cs typeface="Times New Roman"/>
              </a:endParaRPr>
            </a:p>
          </p:txBody>
        </p:sp>
        <p:sp>
          <p:nvSpPr>
            <p:cNvPr id="20" name="Rectangle 19"/>
            <p:cNvSpPr>
              <a:spLocks noChangeArrowheads="1"/>
            </p:cNvSpPr>
            <p:nvPr/>
          </p:nvSpPr>
          <p:spPr bwMode="auto">
            <a:xfrm>
              <a:off x="0" y="4264587"/>
              <a:ext cx="1382881" cy="292173"/>
            </a:xfrm>
            <a:prstGeom prst="rect">
              <a:avLst/>
            </a:prstGeom>
            <a:solidFill>
              <a:srgbClr val="FFFFFF"/>
            </a:solidFill>
            <a:ln w="9525">
              <a:solidFill>
                <a:srgbClr val="000000"/>
              </a:solidFill>
              <a:miter lim="800000"/>
              <a:headEnd/>
              <a:tailEnd/>
            </a:ln>
          </p:spPr>
          <p:txBody>
            <a:bodyPr rot="0" vert="horz" wrap="square" lIns="79553" tIns="39776" rIns="79553" bIns="39776" anchor="t" anchorCtr="0">
              <a:noAutofit/>
            </a:bodyPr>
            <a:lstStyle/>
            <a:p>
              <a:pPr marL="0" marR="0" algn="ctr">
                <a:lnSpc>
                  <a:spcPct val="115000"/>
                </a:lnSpc>
                <a:spcBef>
                  <a:spcPts val="0"/>
                </a:spcBef>
                <a:spcAft>
                  <a:spcPts val="1000"/>
                </a:spcAft>
              </a:pPr>
              <a:r>
                <a:rPr lang="en-US" sz="950">
                  <a:solidFill>
                    <a:srgbClr val="000000"/>
                  </a:solidFill>
                  <a:effectLst/>
                  <a:latin typeface="Calibri"/>
                  <a:ea typeface="Times New Roman"/>
                  <a:cs typeface="Calibri"/>
                </a:rPr>
                <a:t>User</a:t>
              </a:r>
              <a:endParaRPr lang="en-US" sz="1100">
                <a:effectLst/>
                <a:latin typeface="Calibri"/>
                <a:ea typeface="Times New Roman"/>
                <a:cs typeface="Times New Roman"/>
              </a:endParaRPr>
            </a:p>
          </p:txBody>
        </p:sp>
        <p:sp>
          <p:nvSpPr>
            <p:cNvPr id="21" name="Oval 20"/>
            <p:cNvSpPr>
              <a:spLocks noChangeArrowheads="1"/>
            </p:cNvSpPr>
            <p:nvPr/>
          </p:nvSpPr>
          <p:spPr bwMode="auto">
            <a:xfrm>
              <a:off x="759762" y="1241202"/>
              <a:ext cx="623119" cy="398805"/>
            </a:xfrm>
            <a:prstGeom prst="ellipse">
              <a:avLst/>
            </a:prstGeom>
            <a:solidFill>
              <a:srgbClr val="FFFFFF"/>
            </a:solidFill>
            <a:ln w="9525">
              <a:solidFill>
                <a:srgbClr val="000000"/>
              </a:solidFill>
              <a:round/>
              <a:headEnd/>
              <a:tailEnd/>
            </a:ln>
          </p:spPr>
          <p:txBody>
            <a:bodyPr rot="0" vert="horz" wrap="square" lIns="79553" tIns="39776" rIns="79553" bIns="39776" anchor="t" anchorCtr="0">
              <a:noAutofit/>
            </a:bodyPr>
            <a:lstStyle/>
            <a:p>
              <a:pPr marL="0" marR="0">
                <a:lnSpc>
                  <a:spcPct val="115000"/>
                </a:lnSpc>
                <a:spcBef>
                  <a:spcPts val="0"/>
                </a:spcBef>
                <a:spcAft>
                  <a:spcPts val="1000"/>
                </a:spcAft>
              </a:pPr>
              <a:r>
                <a:rPr lang="en-US" sz="950">
                  <a:solidFill>
                    <a:srgbClr val="000000"/>
                  </a:solidFill>
                  <a:effectLst/>
                  <a:latin typeface="Calibri"/>
                  <a:ea typeface="Times New Roman"/>
                  <a:cs typeface="Calibri"/>
                </a:rPr>
                <a:t>Login</a:t>
              </a:r>
              <a:endParaRPr lang="en-US" sz="1100">
                <a:effectLst/>
                <a:latin typeface="Calibri"/>
                <a:ea typeface="Times New Roman"/>
                <a:cs typeface="Times New Roman"/>
              </a:endParaRPr>
            </a:p>
          </p:txBody>
        </p:sp>
        <p:cxnSp>
          <p:nvCxnSpPr>
            <p:cNvPr id="22" name="AutoShape 32"/>
            <p:cNvCxnSpPr>
              <a:cxnSpLocks noChangeShapeType="1"/>
            </p:cNvCxnSpPr>
            <p:nvPr/>
          </p:nvCxnSpPr>
          <p:spPr bwMode="auto">
            <a:xfrm>
              <a:off x="952922" y="356863"/>
              <a:ext cx="17885" cy="8843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33"/>
            <p:cNvCxnSpPr>
              <a:cxnSpLocks noChangeShapeType="1"/>
            </p:cNvCxnSpPr>
            <p:nvPr/>
          </p:nvCxnSpPr>
          <p:spPr bwMode="auto">
            <a:xfrm flipV="1">
              <a:off x="1199737" y="484822"/>
              <a:ext cx="842749" cy="7563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34"/>
            <p:cNvCxnSpPr>
              <a:cxnSpLocks noChangeShapeType="1"/>
            </p:cNvCxnSpPr>
            <p:nvPr/>
          </p:nvCxnSpPr>
          <p:spPr bwMode="auto">
            <a:xfrm>
              <a:off x="1355696" y="1347834"/>
              <a:ext cx="842034"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AutoShape 36"/>
            <p:cNvCxnSpPr>
              <a:cxnSpLocks noChangeShapeType="1"/>
            </p:cNvCxnSpPr>
            <p:nvPr/>
          </p:nvCxnSpPr>
          <p:spPr bwMode="auto">
            <a:xfrm>
              <a:off x="952922" y="1640007"/>
              <a:ext cx="1244808" cy="186109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AutoShape 37"/>
            <p:cNvCxnSpPr>
              <a:cxnSpLocks noChangeShapeType="1"/>
            </p:cNvCxnSpPr>
            <p:nvPr/>
          </p:nvCxnSpPr>
          <p:spPr bwMode="auto">
            <a:xfrm>
              <a:off x="3076965" y="171323"/>
              <a:ext cx="10902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38"/>
            <p:cNvCxnSpPr>
              <a:cxnSpLocks noChangeShapeType="1"/>
            </p:cNvCxnSpPr>
            <p:nvPr/>
          </p:nvCxnSpPr>
          <p:spPr bwMode="auto">
            <a:xfrm flipH="1">
              <a:off x="3123466" y="292173"/>
              <a:ext cx="104377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39"/>
            <p:cNvCxnSpPr/>
            <p:nvPr/>
          </p:nvCxnSpPr>
          <p:spPr bwMode="auto">
            <a:xfrm>
              <a:off x="3443253" y="1347834"/>
              <a:ext cx="55873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40"/>
            <p:cNvCxnSpPr/>
            <p:nvPr/>
          </p:nvCxnSpPr>
          <p:spPr bwMode="auto">
            <a:xfrm flipH="1">
              <a:off x="1382881" y="3893506"/>
              <a:ext cx="943622" cy="37108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 name="AutoShape 42"/>
            <p:cNvCxnSpPr/>
            <p:nvPr/>
          </p:nvCxnSpPr>
          <p:spPr bwMode="auto">
            <a:xfrm>
              <a:off x="3251524" y="3594224"/>
              <a:ext cx="56731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1" name="AutoShape 44"/>
            <p:cNvCxnSpPr>
              <a:cxnSpLocks noChangeShapeType="1"/>
            </p:cNvCxnSpPr>
            <p:nvPr/>
          </p:nvCxnSpPr>
          <p:spPr bwMode="auto">
            <a:xfrm flipH="1">
              <a:off x="3443253" y="1461575"/>
              <a:ext cx="55873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a:xfrm>
            <a:off x="1211297" y="29901"/>
            <a:ext cx="5769375" cy="731838"/>
          </a:xfrm>
        </p:spPr>
        <p:txBody>
          <a:bodyPr>
            <a:normAutofit fontScale="90000"/>
          </a:bodyPr>
          <a:lstStyle/>
          <a:p>
            <a:r>
              <a:rPr lang="en-US" dirty="0" err="1" smtClean="0"/>
              <a:t>Cotd</a:t>
            </a:r>
            <a:r>
              <a:rPr lang="en-US" dirty="0" smtClean="0"/>
              <a:t>…</a:t>
            </a:r>
            <a:endParaRPr lang="en-US" dirty="0"/>
          </a:p>
        </p:txBody>
      </p:sp>
    </p:spTree>
    <p:extLst>
      <p:ext uri="{BB962C8B-B14F-4D97-AF65-F5344CB8AC3E}">
        <p14:creationId xmlns:p14="http://schemas.microsoft.com/office/powerpoint/2010/main" val="320467881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1073</TotalTime>
  <Words>697</Words>
  <Application>Microsoft Office PowerPoint</Application>
  <PresentationFormat>On-screen Show (4:3)</PresentationFormat>
  <Paragraphs>194</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Equity</vt:lpstr>
      <vt:lpstr>PowerPoint Presentation</vt:lpstr>
      <vt:lpstr>CONTENTS</vt:lpstr>
      <vt:lpstr>INTRODUCTION</vt:lpstr>
      <vt:lpstr> REQUIREMENTS</vt:lpstr>
      <vt:lpstr>PHP DEVELOPMENT DIAGRAM</vt:lpstr>
      <vt:lpstr>DATA FLOW DIAGRAMS</vt:lpstr>
      <vt:lpstr>Contd…</vt:lpstr>
      <vt:lpstr>PowerPoint Presentation</vt:lpstr>
      <vt:lpstr>Cotd…</vt:lpstr>
      <vt:lpstr>DATABASE STRUCTURE TABLE NAME: register_user</vt:lpstr>
      <vt:lpstr>TABLE NAME: Register_Crime</vt:lpstr>
      <vt:lpstr>TABLE NAME: Register_women</vt:lpstr>
      <vt:lpstr>  SNAPSHOTS</vt:lpstr>
      <vt:lpstr> </vt:lpstr>
      <vt:lpstr>PowerPoint Presentation</vt:lpstr>
      <vt:lpstr>PowerPoint Presentation</vt:lpstr>
      <vt:lpstr> </vt:lpstr>
      <vt:lpstr>PowerPoint Presentation</vt:lpstr>
      <vt:lpstr>  </vt:lpstr>
      <vt:lpstr> </vt:lpstr>
      <vt:lpstr>PowerPoint Presentation</vt:lpstr>
      <vt:lpstr>  SNAPSHOTS</vt:lpstr>
      <vt:lpstr>  SNAPSHOTS</vt:lpstr>
      <vt:lpstr>  SNAPSHOTS</vt:lpstr>
      <vt:lpstr>  SNAPSHOTS</vt:lpstr>
      <vt:lpstr>PowerPoint Presentation</vt:lpstr>
      <vt:lpstr>  SNAPSHOTS</vt:lpstr>
      <vt:lpstr>PowerPoint Presentation</vt:lpstr>
      <vt:lpstr>RESULT</vt:lpstr>
      <vt:lpstr>CONCLUSION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divya</dc:creator>
  <cp:lastModifiedBy>Ayush</cp:lastModifiedBy>
  <cp:revision>356</cp:revision>
  <dcterms:created xsi:type="dcterms:W3CDTF">2013-09-24T05:36:05Z</dcterms:created>
  <dcterms:modified xsi:type="dcterms:W3CDTF">2018-07-18T17:53:53Z</dcterms:modified>
</cp:coreProperties>
</file>